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0"/>
  </p:notesMasterIdLst>
  <p:sldIdLst>
    <p:sldId id="382" r:id="rId2"/>
    <p:sldId id="438" r:id="rId3"/>
    <p:sldId id="377" r:id="rId4"/>
    <p:sldId id="404" r:id="rId5"/>
    <p:sldId id="398" r:id="rId6"/>
    <p:sldId id="437" r:id="rId7"/>
    <p:sldId id="397" r:id="rId8"/>
    <p:sldId id="396" r:id="rId9"/>
    <p:sldId id="381" r:id="rId10"/>
    <p:sldId id="354" r:id="rId11"/>
    <p:sldId id="355" r:id="rId12"/>
    <p:sldId id="379" r:id="rId13"/>
    <p:sldId id="407" r:id="rId14"/>
    <p:sldId id="376" r:id="rId15"/>
    <p:sldId id="371" r:id="rId16"/>
    <p:sldId id="408" r:id="rId17"/>
    <p:sldId id="378" r:id="rId18"/>
    <p:sldId id="373" r:id="rId19"/>
    <p:sldId id="409" r:id="rId20"/>
    <p:sldId id="351" r:id="rId21"/>
    <p:sldId id="352" r:id="rId22"/>
    <p:sldId id="383" r:id="rId23"/>
    <p:sldId id="412" r:id="rId24"/>
    <p:sldId id="413" r:id="rId25"/>
    <p:sldId id="414" r:id="rId26"/>
    <p:sldId id="415" r:id="rId27"/>
    <p:sldId id="416" r:id="rId28"/>
    <p:sldId id="417" r:id="rId29"/>
    <p:sldId id="424" r:id="rId30"/>
    <p:sldId id="425" r:id="rId31"/>
    <p:sldId id="426" r:id="rId32"/>
    <p:sldId id="439" r:id="rId33"/>
    <p:sldId id="440" r:id="rId34"/>
    <p:sldId id="441" r:id="rId35"/>
    <p:sldId id="443" r:id="rId36"/>
    <p:sldId id="444" r:id="rId37"/>
    <p:sldId id="445" r:id="rId38"/>
    <p:sldId id="427" r:id="rId39"/>
    <p:sldId id="428" r:id="rId40"/>
    <p:sldId id="429" r:id="rId41"/>
    <p:sldId id="449" r:id="rId42"/>
    <p:sldId id="450" r:id="rId43"/>
    <p:sldId id="451" r:id="rId44"/>
    <p:sldId id="434" r:id="rId45"/>
    <p:sldId id="433" r:id="rId46"/>
    <p:sldId id="432" r:id="rId47"/>
    <p:sldId id="435" r:id="rId48"/>
    <p:sldId id="436" r:id="rId4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A0B4"/>
    <a:srgbClr val="D7C807"/>
    <a:srgbClr val="DED900"/>
    <a:srgbClr val="F0EA00"/>
    <a:srgbClr val="FFCC66"/>
    <a:srgbClr val="FFCC99"/>
    <a:srgbClr val="0000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89" autoAdjust="0"/>
    <p:restoredTop sz="83537" autoAdjust="0"/>
  </p:normalViewPr>
  <p:slideViewPr>
    <p:cSldViewPr>
      <p:cViewPr>
        <p:scale>
          <a:sx n="70" d="100"/>
          <a:sy n="70" d="100"/>
        </p:scale>
        <p:origin x="-2148" y="-234"/>
      </p:cViewPr>
      <p:guideLst>
        <p:guide orient="horz" pos="2160"/>
        <p:guide pos="2880"/>
      </p:guideLst>
    </p:cSldViewPr>
  </p:slid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4177528-B5BC-4C4F-A815-33FA304423A8}" type="datetimeFigureOut">
              <a:rPr lang="en-US"/>
              <a:pPr>
                <a:defRPr/>
              </a:pPr>
              <a:t>2/27/2015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338A4E0-6D66-4724-97E1-DAC18DD02DA8}" type="slidenum">
              <a:rPr lang="en-US"/>
              <a:pPr>
                <a:defRPr/>
              </a:pPr>
              <a:t>‹#›</a:t>
            </a:fld>
            <a:endParaRPr lang="en-US"/>
          </a:p>
        </p:txBody>
      </p:sp>
    </p:spTree>
    <p:extLst>
      <p:ext uri="{BB962C8B-B14F-4D97-AF65-F5344CB8AC3E}">
        <p14:creationId xmlns:p14="http://schemas.microsoft.com/office/powerpoint/2010/main" val="29625212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a:defRPr/>
            </a:pPr>
            <a:fld id="{8338A4E0-6D66-4724-97E1-DAC18DD02DA8}"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b="0" dirty="0" err="1" smtClean="0"/>
              <a:t>Pycnogenol</a:t>
            </a:r>
            <a:r>
              <a:rPr lang="es-ES" b="0" dirty="0" smtClean="0"/>
              <a:t> es un extracto vegetal natural que se obtiene de la corteza del pino marítimo francés y del </a:t>
            </a:r>
            <a:r>
              <a:rPr lang="es-ES" b="0" dirty="0" err="1" smtClean="0"/>
              <a:t>bioflavonoide</a:t>
            </a:r>
            <a:r>
              <a:rPr lang="es-ES" b="0" dirty="0" smtClean="0"/>
              <a:t> más poderoso y más estudiado clínicamente.</a:t>
            </a:r>
            <a:br>
              <a:rPr lang="es-ES" b="0" dirty="0" smtClean="0"/>
            </a:br>
            <a:r>
              <a:rPr lang="es-ES" b="0" dirty="0" smtClean="0"/>
              <a:t/>
            </a:r>
            <a:br>
              <a:rPr lang="es-ES" b="0" dirty="0" smtClean="0"/>
            </a:br>
            <a:r>
              <a:rPr lang="es-ES" b="0" dirty="0" smtClean="0">
                <a:solidFill>
                  <a:srgbClr val="7030A0"/>
                </a:solidFill>
              </a:rPr>
              <a:t>Está elaborado con potentes antioxidantes en una combinación de extractos de arándano, semillas de uva, vino tinto, corteza de pino y </a:t>
            </a:r>
            <a:r>
              <a:rPr lang="es-ES" b="0" dirty="0" err="1" smtClean="0">
                <a:solidFill>
                  <a:srgbClr val="7030A0"/>
                </a:solidFill>
              </a:rPr>
              <a:t>bioflavonoides</a:t>
            </a:r>
            <a:r>
              <a:rPr lang="es-ES" b="0" dirty="0" smtClean="0">
                <a:solidFill>
                  <a:srgbClr val="7030A0"/>
                </a:solidFill>
              </a:rPr>
              <a:t> cítricos</a:t>
            </a:r>
            <a:r>
              <a:rPr lang="es-ES" b="0" dirty="0" smtClean="0">
                <a:solidFill>
                  <a:srgbClr val="FF0000"/>
                </a:solidFill>
              </a:rPr>
              <a:t>. </a:t>
            </a:r>
            <a:r>
              <a:rPr lang="es-ES" b="0" dirty="0" smtClean="0"/>
              <a:t>Las </a:t>
            </a:r>
            <a:r>
              <a:rPr lang="es-ES" b="0" dirty="0" err="1" smtClean="0"/>
              <a:t>proantocianidinas</a:t>
            </a:r>
            <a:r>
              <a:rPr lang="es-ES" b="0" dirty="0" smtClean="0"/>
              <a:t> </a:t>
            </a:r>
            <a:r>
              <a:rPr lang="es-ES" b="0" dirty="0" err="1" smtClean="0"/>
              <a:t>oligoméricas</a:t>
            </a:r>
            <a:r>
              <a:rPr lang="es-ES" b="0" dirty="0" smtClean="0"/>
              <a:t> (OPC) son </a:t>
            </a:r>
            <a:r>
              <a:rPr lang="es-ES" b="0" dirty="0" err="1" smtClean="0"/>
              <a:t>bioflavonoides</a:t>
            </a:r>
            <a:r>
              <a:rPr lang="es-ES" b="0" dirty="0" smtClean="0"/>
              <a:t> (complejos de compuestos de plantas orgánicas) que se encuentran en frutas, verduras y en la corteza de ciertos árboles y proporcionan beneficios nutricionales excepcionales para el cuerpo humano.</a:t>
            </a:r>
          </a:p>
          <a:p>
            <a:pPr eaLnBrk="1" hangingPunct="1">
              <a:spcBef>
                <a:spcPct val="0"/>
              </a:spcBef>
            </a:pPr>
            <a:endParaRPr lang="en-US" dirty="0" smtClean="0"/>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451EEC-B0AF-4FE8-8EB8-EB0F75790724}" type="slidenum">
              <a:rPr lang="en-US" smtClean="0"/>
              <a:pPr fontAlgn="base">
                <a:spcBef>
                  <a:spcPct val="0"/>
                </a:spcBef>
                <a:spcAft>
                  <a:spcPct val="0"/>
                </a:spcAft>
                <a:defRPr/>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dirty="0" smtClean="0"/>
              <a:t>A finales de 1990, los científicos notaron un fenómeno entre la población francesa. Existía una tasa muy baja de problemas cardiovasculares en las provincias donde los residentes siempre consumían alimentos con alto contenido de grasa y bebían vino tinto. Los científicos concluyeron que las propiedades protectoras del vino tinto habían ayudado a los franceses a mantener su salud cardiovascular durante muchos años y estudios científicos posteriores demostraron además que los OPC que se encuentran en el vino tinto son particularmente beneficiosos para proteger el sistema cardiovascular.</a:t>
            </a:r>
            <a:r>
              <a:rPr lang="en-US" dirty="0" smtClean="0"/>
              <a:t>    </a:t>
            </a:r>
          </a:p>
          <a:p>
            <a:pPr eaLnBrk="1" hangingPunct="1">
              <a:spcBef>
                <a:spcPct val="0"/>
              </a:spcBef>
            </a:pPr>
            <a:r>
              <a:rPr lang="en-US" dirty="0" smtClean="0"/>
              <a:t>----------------------------</a:t>
            </a:r>
          </a:p>
          <a:p>
            <a:pPr eaLnBrk="1" hangingPunct="1">
              <a:spcBef>
                <a:spcPct val="0"/>
              </a:spcBef>
            </a:pPr>
            <a:endParaRPr lang="en-US" dirty="0" smtClean="0"/>
          </a:p>
          <a:p>
            <a:pPr eaLnBrk="1" hangingPunct="1">
              <a:spcBef>
                <a:spcPct val="0"/>
              </a:spcBef>
            </a:pPr>
            <a:r>
              <a:rPr lang="es-ES" b="0" dirty="0" smtClean="0"/>
              <a:t>Extracto de Corteza de Pino </a:t>
            </a:r>
            <a:r>
              <a:rPr lang="en-US" b="0" dirty="0" smtClean="0"/>
              <a:t>(</a:t>
            </a:r>
            <a:r>
              <a:rPr lang="en-US" b="0" dirty="0" err="1" smtClean="0"/>
              <a:t>Pycnogenol</a:t>
            </a:r>
            <a:r>
              <a:rPr lang="en-US" b="0" dirty="0" smtClean="0"/>
              <a:t>®)</a:t>
            </a:r>
          </a:p>
          <a:p>
            <a:pPr lvl="1" eaLnBrk="1" hangingPunct="1">
              <a:spcBef>
                <a:spcPct val="0"/>
              </a:spcBef>
            </a:pPr>
            <a:r>
              <a:rPr lang="es-ES" b="0" dirty="0" smtClean="0"/>
              <a:t>Es un extracto </a:t>
            </a:r>
            <a:r>
              <a:rPr lang="es-ES" b="0" dirty="0" smtClean="0">
                <a:solidFill>
                  <a:srgbClr val="FF0000"/>
                </a:solidFill>
              </a:rPr>
              <a:t>vegetal </a:t>
            </a:r>
            <a:r>
              <a:rPr lang="es-ES" b="0" dirty="0" smtClean="0"/>
              <a:t>natural que se obtiene de la corteza del pino marítimo</a:t>
            </a:r>
          </a:p>
          <a:p>
            <a:pPr lvl="1" eaLnBrk="1" hangingPunct="1">
              <a:spcBef>
                <a:spcPct val="0"/>
              </a:spcBef>
            </a:pPr>
            <a:r>
              <a:rPr lang="es-ES" b="0" dirty="0" smtClean="0"/>
              <a:t>Contiene los ingredientes más estudiados dentro del mercado de los productos naturales </a:t>
            </a:r>
          </a:p>
          <a:p>
            <a:pPr lvl="1" eaLnBrk="1" hangingPunct="1">
              <a:spcBef>
                <a:spcPct val="0"/>
              </a:spcBef>
            </a:pPr>
            <a:r>
              <a:rPr lang="es-ES" b="0" dirty="0" smtClean="0"/>
              <a:t>Los resultados de las investigaciones que se han publicado han demostrado que el </a:t>
            </a:r>
            <a:r>
              <a:rPr lang="en-US" b="0" dirty="0" err="1" smtClean="0"/>
              <a:t>Pycnogenol</a:t>
            </a:r>
            <a:r>
              <a:rPr lang="en-US" b="0" dirty="0" smtClean="0"/>
              <a:t> </a:t>
            </a:r>
            <a:r>
              <a:rPr lang="en-US" b="0" dirty="0" err="1" smtClean="0"/>
              <a:t>aporta</a:t>
            </a:r>
            <a:r>
              <a:rPr lang="en-US" b="0" dirty="0" smtClean="0"/>
              <a:t> </a:t>
            </a:r>
            <a:r>
              <a:rPr lang="en-US" b="0" dirty="0" err="1" smtClean="0"/>
              <a:t>efectos</a:t>
            </a:r>
            <a:r>
              <a:rPr lang="en-US" b="0" dirty="0" smtClean="0"/>
              <a:t> </a:t>
            </a:r>
            <a:r>
              <a:rPr lang="en-US" b="0" dirty="0" err="1" smtClean="0"/>
              <a:t>beneficiosos</a:t>
            </a:r>
            <a:r>
              <a:rPr lang="en-US" b="0" dirty="0" smtClean="0"/>
              <a:t> al </a:t>
            </a:r>
            <a:r>
              <a:rPr lang="en-US" b="0" dirty="0" err="1" smtClean="0"/>
              <a:t>organismo</a:t>
            </a:r>
            <a:r>
              <a:rPr lang="en-US" b="0" dirty="0" smtClean="0"/>
              <a:t>. </a:t>
            </a:r>
            <a:r>
              <a:rPr lang="es-ES" b="0" dirty="0" smtClean="0"/>
              <a:t>El extracto de corteza de pino es una combinación natural de </a:t>
            </a:r>
            <a:r>
              <a:rPr lang="es-ES" b="0" dirty="0" err="1" smtClean="0"/>
              <a:t>procianidinas</a:t>
            </a:r>
            <a:r>
              <a:rPr lang="es-ES" b="0" dirty="0" smtClean="0"/>
              <a:t>, </a:t>
            </a:r>
            <a:r>
              <a:rPr lang="es-ES" b="0" dirty="0" err="1" smtClean="0"/>
              <a:t>bioflavonoides</a:t>
            </a:r>
            <a:r>
              <a:rPr lang="es-ES" b="0" dirty="0" smtClean="0"/>
              <a:t> </a:t>
            </a:r>
            <a:r>
              <a:rPr lang="es-ES" dirty="0" smtClean="0"/>
              <a:t>y ácidos orgánicos.</a:t>
            </a:r>
            <a:endParaRPr lang="en-US" dirty="0" smtClean="0"/>
          </a:p>
          <a:p>
            <a:pPr eaLnBrk="1" hangingPunct="1">
              <a:spcBef>
                <a:spcPct val="0"/>
              </a:spcBef>
            </a:pPr>
            <a:endParaRPr lang="en-US" dirty="0" smtClean="0"/>
          </a:p>
          <a:p>
            <a:pPr eaLnBrk="1" hangingPunct="1">
              <a:spcBef>
                <a:spcPct val="0"/>
              </a:spcBef>
            </a:pPr>
            <a:r>
              <a:rPr lang="en-US" b="0" dirty="0" err="1" smtClean="0"/>
              <a:t>Extracto</a:t>
            </a:r>
            <a:r>
              <a:rPr lang="en-US" b="0" dirty="0" smtClean="0"/>
              <a:t> de </a:t>
            </a:r>
            <a:r>
              <a:rPr lang="en-US" b="0" dirty="0" err="1" smtClean="0"/>
              <a:t>Semilla</a:t>
            </a:r>
            <a:r>
              <a:rPr lang="en-US" b="0" dirty="0" smtClean="0"/>
              <a:t> de </a:t>
            </a:r>
            <a:r>
              <a:rPr lang="en-US" b="0" dirty="0" err="1" smtClean="0"/>
              <a:t>Uva</a:t>
            </a:r>
            <a:r>
              <a:rPr lang="en-US" b="0" dirty="0" smtClean="0"/>
              <a:t> </a:t>
            </a:r>
          </a:p>
          <a:p>
            <a:pPr eaLnBrk="1" hangingPunct="1">
              <a:spcBef>
                <a:spcPct val="0"/>
              </a:spcBef>
            </a:pPr>
            <a:r>
              <a:rPr lang="es-ES" b="0" dirty="0" smtClean="0"/>
              <a:t>Este extracto se obtiene de la semilla de la uva roja, esta semilla tiene un alto contenido de compuestos conocidos como </a:t>
            </a:r>
            <a:r>
              <a:rPr lang="es-ES" b="0" dirty="0" err="1" smtClean="0"/>
              <a:t>proantocianidinas</a:t>
            </a:r>
            <a:r>
              <a:rPr lang="es-ES" b="0" dirty="0" smtClean="0"/>
              <a:t> </a:t>
            </a:r>
            <a:r>
              <a:rPr lang="es-ES" b="0" dirty="0" err="1" smtClean="0"/>
              <a:t>oligoméricas</a:t>
            </a:r>
            <a:r>
              <a:rPr lang="es-ES" b="0" dirty="0" smtClean="0"/>
              <a:t> (OPC). El extracto de semilla de uva es extremamente rico en </a:t>
            </a:r>
            <a:r>
              <a:rPr lang="es-ES" b="0" dirty="0" err="1" smtClean="0"/>
              <a:t>polifenoles</a:t>
            </a:r>
            <a:r>
              <a:rPr lang="es-ES" b="0" dirty="0" smtClean="0"/>
              <a:t> que son compuestos con elevada actividad antioxidante.</a:t>
            </a:r>
          </a:p>
          <a:p>
            <a:pPr eaLnBrk="1" hangingPunct="1">
              <a:spcBef>
                <a:spcPct val="0"/>
              </a:spcBef>
            </a:pPr>
            <a:endParaRPr lang="en-US" b="0" dirty="0" smtClean="0"/>
          </a:p>
          <a:p>
            <a:pPr eaLnBrk="1" hangingPunct="1">
              <a:spcBef>
                <a:spcPct val="0"/>
              </a:spcBef>
            </a:pPr>
            <a:r>
              <a:rPr lang="en-US" b="0" dirty="0" err="1" smtClean="0"/>
              <a:t>Extracto</a:t>
            </a:r>
            <a:r>
              <a:rPr lang="en-US" b="0" dirty="0" smtClean="0"/>
              <a:t> de </a:t>
            </a:r>
            <a:r>
              <a:rPr lang="en-US" b="0" dirty="0" err="1" smtClean="0"/>
              <a:t>Vino</a:t>
            </a:r>
            <a:r>
              <a:rPr lang="en-US" b="0" dirty="0" smtClean="0"/>
              <a:t> Tinto (</a:t>
            </a:r>
            <a:r>
              <a:rPr lang="en-US" b="0" dirty="0" err="1" smtClean="0"/>
              <a:t>rojo</a:t>
            </a:r>
            <a:r>
              <a:rPr lang="en-US" b="0" dirty="0" smtClean="0"/>
              <a:t>)</a:t>
            </a:r>
            <a:br>
              <a:rPr lang="en-US" b="0" dirty="0" smtClean="0"/>
            </a:br>
            <a:r>
              <a:rPr lang="es-ES" b="0" dirty="0" smtClean="0"/>
              <a:t>El extracto de vino tinto es un poderoso antioxidante. Este extracto se encuentra en las parras, raíces, semillas y tallos; la mayor concentración está en la piel de la uva.</a:t>
            </a:r>
          </a:p>
          <a:p>
            <a:pPr eaLnBrk="1" hangingPunct="1">
              <a:spcBef>
                <a:spcPct val="0"/>
              </a:spcBef>
            </a:pPr>
            <a:r>
              <a:rPr lang="es-ES" b="0" dirty="0" smtClean="0"/>
              <a:t>----------------------------  </a:t>
            </a:r>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B9CEC5-AB5A-4A95-A28A-92965A2A59D9}" type="slidenum">
              <a:rPr lang="en-US" smtClean="0"/>
              <a:pPr fontAlgn="base">
                <a:spcBef>
                  <a:spcPct val="0"/>
                </a:spcBef>
                <a:spcAft>
                  <a:spcPct val="0"/>
                </a:spcAft>
                <a:defRPr/>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b="0" dirty="0" smtClean="0"/>
              <a:t>Extracto de Arándano</a:t>
            </a:r>
          </a:p>
          <a:p>
            <a:pPr eaLnBrk="1" hangingPunct="1">
              <a:spcBef>
                <a:spcPct val="0"/>
              </a:spcBef>
            </a:pPr>
            <a:r>
              <a:rPr lang="es-ES" b="0" dirty="0" smtClean="0"/>
              <a:t>El extracto de arándano se deriva de las hojas y frutos, similares a las bayas, de un arbusto común europeo estrechamente relacionado con el arándano azul. Se sabe que los extractos de la baya madura contienen pigmentos </a:t>
            </a:r>
            <a:r>
              <a:rPr lang="es-ES" b="0" dirty="0" err="1" smtClean="0"/>
              <a:t>flavonoides</a:t>
            </a:r>
            <a:r>
              <a:rPr lang="es-ES" b="0" dirty="0" smtClean="0"/>
              <a:t> conocidos como antocianinas, que son poderosos antioxidantes. Los estudios científicos confirman que el extracto de arándano contribuye a la circulación sanguínea y a una visión saludable</a:t>
            </a:r>
          </a:p>
          <a:p>
            <a:pPr eaLnBrk="1" hangingPunct="1">
              <a:spcBef>
                <a:spcPct val="0"/>
              </a:spcBef>
            </a:pPr>
            <a:endParaRPr lang="en-US" b="0" dirty="0" smtClean="0"/>
          </a:p>
          <a:p>
            <a:pPr eaLnBrk="1" hangingPunct="1">
              <a:spcBef>
                <a:spcPct val="0"/>
              </a:spcBef>
            </a:pPr>
            <a:r>
              <a:rPr lang="es-ES" b="0" dirty="0" smtClean="0"/>
              <a:t>Extracto de cítricos (</a:t>
            </a:r>
            <a:r>
              <a:rPr lang="es-ES" b="0" dirty="0" err="1" smtClean="0"/>
              <a:t>bioflavonoides</a:t>
            </a:r>
            <a:r>
              <a:rPr lang="es-ES" b="0" dirty="0" smtClean="0"/>
              <a:t>) </a:t>
            </a:r>
          </a:p>
          <a:p>
            <a:pPr eaLnBrk="1" hangingPunct="1">
              <a:spcBef>
                <a:spcPct val="0"/>
              </a:spcBef>
            </a:pPr>
            <a:r>
              <a:rPr lang="es-ES" b="0" dirty="0" smtClean="0"/>
              <a:t>Los </a:t>
            </a:r>
            <a:r>
              <a:rPr lang="es-ES" b="0" dirty="0" err="1" smtClean="0"/>
              <a:t>bioflavonoides</a:t>
            </a:r>
            <a:r>
              <a:rPr lang="es-ES" b="0" dirty="0" smtClean="0"/>
              <a:t> son antioxidantes que se encuentran en ciertas plantas, actúan como filtros de luz que protegen las delicadas cadenas de ADN y otras macromoléculas importantes mediante la absorción de la radiación ultravioleta.</a:t>
            </a:r>
          </a:p>
          <a:p>
            <a:pPr eaLnBrk="1" hangingPunct="1">
              <a:spcBef>
                <a:spcPct val="0"/>
              </a:spcBef>
            </a:pPr>
            <a:endParaRPr lang="en-US" dirty="0" smtClean="0"/>
          </a:p>
          <a:p>
            <a:pPr eaLnBrk="1" hangingPunct="1">
              <a:spcBef>
                <a:spcPct val="0"/>
              </a:spcBef>
            </a:pPr>
            <a:r>
              <a:rPr lang="es-ES" dirty="0" smtClean="0"/>
              <a:t/>
            </a:r>
            <a:br>
              <a:rPr lang="es-ES" dirty="0" smtClean="0"/>
            </a:br>
            <a:r>
              <a:rPr lang="es-ES" dirty="0" smtClean="0"/>
              <a:t/>
            </a:r>
            <a:br>
              <a:rPr lang="es-ES" dirty="0" smtClean="0"/>
            </a:br>
            <a:endParaRPr lang="en-US" dirty="0" smtClean="0"/>
          </a:p>
          <a:p>
            <a:pPr eaLnBrk="1" hangingPunct="1">
              <a:spcBef>
                <a:spcPct val="0"/>
              </a:spcBef>
            </a:pPr>
            <a:r>
              <a:rPr lang="es-ES" dirty="0" smtClean="0"/>
              <a:t/>
            </a:r>
            <a:br>
              <a:rPr lang="es-ES" dirty="0" smtClean="0"/>
            </a:br>
            <a:endParaRPr lang="es-ES" dirty="0" smtClean="0"/>
          </a:p>
          <a:p>
            <a:pPr eaLnBrk="1" hangingPunct="1">
              <a:spcBef>
                <a:spcPct val="0"/>
              </a:spcBef>
            </a:pPr>
            <a:endParaRPr lang="es-ES" dirty="0" smtClean="0"/>
          </a:p>
          <a:p>
            <a:pPr eaLnBrk="1" hangingPunct="1">
              <a:spcBef>
                <a:spcPct val="0"/>
              </a:spcBef>
            </a:pPr>
            <a:endParaRPr lang="en-US" dirty="0" smtClean="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66B78F-313A-46C8-93B7-9B50DB24635D}"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E78B18-B713-466E-9F4D-F49F0B6E4A64}" type="slidenum">
              <a:rPr lang="en-US" smtClean="0"/>
              <a:pPr fontAlgn="base">
                <a:spcBef>
                  <a:spcPct val="0"/>
                </a:spcBef>
                <a:spcAft>
                  <a:spcPct val="0"/>
                </a:spcAft>
                <a:defRPr/>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dirty="0" err="1" smtClean="0"/>
              <a:t>Isotonix</a:t>
            </a:r>
            <a:r>
              <a:rPr lang="es-ES" dirty="0" smtClean="0"/>
              <a:t> </a:t>
            </a:r>
            <a:r>
              <a:rPr lang="es-ES" dirty="0" err="1" smtClean="0"/>
              <a:t>Açai</a:t>
            </a:r>
            <a:r>
              <a:rPr lang="es-ES" dirty="0" smtClean="0"/>
              <a:t> es un </a:t>
            </a:r>
            <a:r>
              <a:rPr lang="es-ES" b="0" dirty="0" smtClean="0"/>
              <a:t>suplemento dietético isotónico elaborado de una combinación de bayas </a:t>
            </a:r>
            <a:r>
              <a:rPr lang="es-ES" b="0" dirty="0" err="1" smtClean="0"/>
              <a:t>acai</a:t>
            </a:r>
            <a:r>
              <a:rPr lang="es-ES" b="0" dirty="0" smtClean="0"/>
              <a:t>, guaraná, yerba mate, mangostán, granada, té verde y aminoácidos esenciales.</a:t>
            </a:r>
            <a:br>
              <a:rPr lang="es-ES" b="0" dirty="0" smtClean="0"/>
            </a:br>
            <a:r>
              <a:rPr lang="es-ES" b="0" dirty="0" smtClean="0"/>
              <a:t/>
            </a:r>
            <a:br>
              <a:rPr lang="es-ES" b="0" dirty="0" smtClean="0"/>
            </a:br>
            <a:r>
              <a:rPr lang="es-ES" b="0" dirty="0" err="1" smtClean="0"/>
              <a:t>Isotonix</a:t>
            </a:r>
            <a:r>
              <a:rPr lang="es-ES" b="0" dirty="0" smtClean="0"/>
              <a:t> </a:t>
            </a:r>
            <a:r>
              <a:rPr lang="es-ES" b="0" dirty="0" err="1" smtClean="0"/>
              <a:t>Açai</a:t>
            </a:r>
            <a:r>
              <a:rPr lang="es-ES" b="0" dirty="0" smtClean="0"/>
              <a:t> contribuye a la reducción del cansancio y la fatiga, al mantenimiento de un metabolismo normal para la producción de energía, al funcionamiento normal del sistema inmunológico durante y después del ejercicio físico intenso, a las funciones psicológicas normales y a la protección de componentes celulares contra daño </a:t>
            </a:r>
            <a:r>
              <a:rPr lang="es-ES" dirty="0" err="1" smtClean="0"/>
              <a:t>oxidativo</a:t>
            </a:r>
            <a:r>
              <a:rPr lang="es-ES" dirty="0" smtClean="0"/>
              <a:t>.</a:t>
            </a:r>
            <a:endParaRPr lang="en-US" dirty="0" smtClean="0"/>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1125EB-B564-4B9B-9560-B9098624D5E4}"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a:p>
            <a:pPr eaLnBrk="1" hangingPunct="1">
              <a:spcBef>
                <a:spcPct val="0"/>
              </a:spcBef>
            </a:pPr>
            <a:endParaRPr lang="en-US"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55B947-71FA-4103-BA98-D67D4BD91D87}" type="slidenum">
              <a:rPr lang="en-US" smtClean="0"/>
              <a:pPr fontAlgn="base">
                <a:spcBef>
                  <a:spcPct val="0"/>
                </a:spcBef>
                <a:spcAft>
                  <a:spcPct val="0"/>
                </a:spcAft>
                <a:defRPr/>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dirty="0"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08E82C-E798-4944-80CC-F1AE6F1B6B68}" type="slidenum">
              <a:rPr lang="en-US" smtClean="0"/>
              <a:pPr fontAlgn="base">
                <a:spcBef>
                  <a:spcPct val="0"/>
                </a:spcBef>
                <a:spcAft>
                  <a:spcPct val="0"/>
                </a:spcAft>
                <a:defRPr/>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dirty="0" smtClean="0"/>
              <a:t>Existen varios factores que pueden disminuir la capacidad del cuerpo para activar estas vitaminas, </a:t>
            </a:r>
            <a:r>
              <a:rPr lang="es-ES" b="0" dirty="0" smtClean="0"/>
              <a:t>incluidos la edad y el estado nutricional. Al consumir las formas metabólicamente activas de estas vitaminas en forma isotónica, usted puede estar seguro de que su cuerpo está recibiendo rápida y eficazmente los nutrientes vitales necesarios.</a:t>
            </a:r>
            <a:br>
              <a:rPr lang="es-ES" b="0" dirty="0" smtClean="0"/>
            </a:br>
            <a:r>
              <a:rPr lang="en-US" b="0" dirty="0" smtClean="0"/>
              <a:t>----</a:t>
            </a:r>
          </a:p>
          <a:p>
            <a:pPr eaLnBrk="1" hangingPunct="1">
              <a:spcBef>
                <a:spcPct val="0"/>
              </a:spcBef>
            </a:pPr>
            <a:r>
              <a:rPr lang="en-US" b="0" dirty="0" err="1" smtClean="0"/>
              <a:t>Isotonix</a:t>
            </a:r>
            <a:r>
              <a:rPr lang="en-US" b="0" dirty="0" smtClean="0"/>
              <a:t> Activated B-Complex </a:t>
            </a:r>
            <a:r>
              <a:rPr lang="es-ES" b="0" dirty="0" smtClean="0"/>
              <a:t>proporciona formas metabólicamente activas de varias vitaminas y minerales. Esto es muy importante ya que las formas tradicionales de las vitaminas B6, B12 y </a:t>
            </a:r>
            <a:r>
              <a:rPr lang="es-ES" b="0" dirty="0" smtClean="0">
                <a:solidFill>
                  <a:srgbClr val="FF0000"/>
                </a:solidFill>
              </a:rPr>
              <a:t>el </a:t>
            </a:r>
            <a:r>
              <a:rPr lang="es-ES" b="0" dirty="0" smtClean="0"/>
              <a:t>ácido fólico que se encuentran en la mayoría de otros productos del complejo B sufren diferentes cambios químicos para poder ser utilizadas por el cuerpo</a:t>
            </a:r>
            <a:r>
              <a:rPr lang="es-ES" dirty="0" smtClean="0"/>
              <a:t>.</a:t>
            </a:r>
            <a:endParaRPr lang="en-US" dirty="0" smtClean="0"/>
          </a:p>
          <a:p>
            <a:pPr eaLnBrk="1" hangingPunct="1">
              <a:spcBef>
                <a:spcPct val="0"/>
              </a:spcBef>
            </a:pPr>
            <a:r>
              <a:rPr lang="es-ES" dirty="0" smtClean="0"/>
              <a:t/>
            </a:r>
            <a:br>
              <a:rPr lang="es-ES" dirty="0" smtClean="0"/>
            </a:br>
            <a:r>
              <a:rPr lang="es-ES" dirty="0" smtClean="0"/>
              <a:t>Un complejo de vitamina B es una mezcla de las ocho vitaminas B esenciales que juegan un papel fundamental en el metabolismo a nivel celular. Las vitaminas B son importantes para cientos de reacciones bioquímicas en el cuerpo. La deficiencia de vitamina B puede conducir a la fatiga y al letargo, razón por la cual los suplementos de complejo B son excelentes reforzadores de energía y además son fórmulas anti-estrés.</a:t>
            </a:r>
          </a:p>
          <a:p>
            <a:pPr eaLnBrk="1" hangingPunct="1">
              <a:spcBef>
                <a:spcPct val="0"/>
              </a:spcBef>
            </a:pPr>
            <a:r>
              <a:rPr lang="es-ES" dirty="0" smtClean="0"/>
              <a:t>----</a:t>
            </a:r>
            <a:endParaRPr lang="en-US"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A7841D-05CC-4863-96AE-377FC1A6AAE3}"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eaLnBrk="1" fontAlgn="auto" hangingPunct="1">
              <a:spcBef>
                <a:spcPts val="0"/>
              </a:spcBef>
              <a:spcAft>
                <a:spcPts val="0"/>
              </a:spcAft>
              <a:defRPr/>
            </a:pPr>
            <a:r>
              <a:rPr lang="en-US" b="0" dirty="0" err="1" smtClean="0"/>
              <a:t>Metilcobalamina</a:t>
            </a:r>
            <a:r>
              <a:rPr lang="en-US" b="0" dirty="0" smtClean="0"/>
              <a:t> (</a:t>
            </a:r>
            <a:r>
              <a:rPr lang="en-US" b="0" dirty="0" err="1" smtClean="0"/>
              <a:t>vitamina</a:t>
            </a:r>
            <a:r>
              <a:rPr lang="en-US" b="0" dirty="0" smtClean="0"/>
              <a:t> B12): </a:t>
            </a:r>
          </a:p>
          <a:p>
            <a:pPr eaLnBrk="1" fontAlgn="auto" hangingPunct="1">
              <a:spcBef>
                <a:spcPts val="0"/>
              </a:spcBef>
              <a:spcAft>
                <a:spcPts val="0"/>
              </a:spcAft>
              <a:defRPr/>
            </a:pPr>
            <a:r>
              <a:rPr lang="es-ES" b="0" dirty="0" smtClean="0"/>
              <a:t>El hígado debe convertir la </a:t>
            </a:r>
            <a:r>
              <a:rPr lang="es-ES" b="0" dirty="0" err="1" smtClean="0"/>
              <a:t>cianocobalamina</a:t>
            </a:r>
            <a:r>
              <a:rPr lang="es-ES" b="0" dirty="0" smtClean="0"/>
              <a:t> (la forma</a:t>
            </a:r>
            <a:r>
              <a:rPr lang="es-ES" b="0" dirty="0" smtClean="0">
                <a:solidFill>
                  <a:srgbClr val="FF0000"/>
                </a:solidFill>
              </a:rPr>
              <a:t> de B12 más </a:t>
            </a:r>
            <a:r>
              <a:rPr lang="es-ES" b="0" dirty="0" smtClean="0"/>
              <a:t>comúnmente usada en los suplementos), en </a:t>
            </a:r>
            <a:r>
              <a:rPr lang="es-ES" b="0" dirty="0" err="1" smtClean="0"/>
              <a:t>metilcobalamina</a:t>
            </a:r>
            <a:r>
              <a:rPr lang="es-ES" b="0" dirty="0" smtClean="0"/>
              <a:t> para que pueda ser utilizada de manera adecuada por el organismo; la </a:t>
            </a:r>
            <a:r>
              <a:rPr lang="es-ES" b="0" dirty="0" err="1" smtClean="0"/>
              <a:t>metilcobalamina</a:t>
            </a:r>
            <a:r>
              <a:rPr lang="es-ES" b="0" dirty="0" smtClean="0"/>
              <a:t> es más eficaz que las formas no activas de vitamina B12. La </a:t>
            </a:r>
            <a:r>
              <a:rPr lang="es-ES" b="0" dirty="0" err="1" smtClean="0"/>
              <a:t>metilcobalamina</a:t>
            </a:r>
            <a:r>
              <a:rPr lang="es-ES" b="0" dirty="0" smtClean="0"/>
              <a:t> también contribuye a la formación de </a:t>
            </a:r>
            <a:r>
              <a:rPr lang="es-ES" b="0" dirty="0" err="1" smtClean="0"/>
              <a:t>SAMe</a:t>
            </a:r>
            <a:r>
              <a:rPr lang="es-ES" b="0" dirty="0" smtClean="0"/>
              <a:t> (S-</a:t>
            </a:r>
            <a:r>
              <a:rPr lang="es-ES" b="0" dirty="0" err="1" smtClean="0"/>
              <a:t>adenosilmetionina</a:t>
            </a:r>
            <a:r>
              <a:rPr lang="es-ES" b="0" dirty="0" smtClean="0"/>
              <a:t>), un nutriente con poderosas propiedades para mejorar el estado de ánimo.</a:t>
            </a:r>
            <a:br>
              <a:rPr lang="es-ES" b="0" dirty="0" smtClean="0"/>
            </a:br>
            <a:r>
              <a:rPr lang="es-ES" b="0" dirty="0" smtClean="0"/>
              <a:t>La vitamina B12 contribuye a la formación normal de los glóbulos rojos, a la división celular normal, a la función normal del sistema inmunológico, y al metabolismo normal de la homocisteína. Además favorece las funciones neurológicas y psicológicas normales, contribuye a la reducción del cansancio y la fatiga, y al metabolismo energético normal.</a:t>
            </a:r>
            <a:br>
              <a:rPr lang="es-ES" b="0" dirty="0" smtClean="0"/>
            </a:br>
            <a:r>
              <a:rPr lang="es-ES" b="0" dirty="0" smtClean="0"/>
              <a:t/>
            </a:r>
            <a:br>
              <a:rPr lang="es-ES" b="0" dirty="0" smtClean="0"/>
            </a:br>
            <a:r>
              <a:rPr lang="es-ES" b="0" dirty="0" err="1" smtClean="0"/>
              <a:t>Folinato</a:t>
            </a:r>
            <a:r>
              <a:rPr lang="es-ES" b="0" dirty="0" smtClean="0"/>
              <a:t> de Calcio</a:t>
            </a:r>
            <a:r>
              <a:rPr lang="en-US" b="0" dirty="0" smtClean="0"/>
              <a:t> (</a:t>
            </a:r>
            <a:r>
              <a:rPr lang="en-US" b="0" dirty="0" err="1" smtClean="0"/>
              <a:t>folato</a:t>
            </a:r>
            <a:r>
              <a:rPr lang="en-US" b="0" dirty="0" smtClean="0"/>
              <a:t>): </a:t>
            </a:r>
          </a:p>
          <a:p>
            <a:pPr eaLnBrk="1" fontAlgn="auto" hangingPunct="1">
              <a:spcBef>
                <a:spcPts val="0"/>
              </a:spcBef>
              <a:spcAft>
                <a:spcPts val="0"/>
              </a:spcAft>
              <a:defRPr/>
            </a:pPr>
            <a:r>
              <a:rPr lang="es-ES" b="0" dirty="0" smtClean="0"/>
              <a:t>El </a:t>
            </a:r>
            <a:r>
              <a:rPr lang="es-ES" b="0" dirty="0" err="1" smtClean="0"/>
              <a:t>folato</a:t>
            </a:r>
            <a:r>
              <a:rPr lang="es-ES" b="0" dirty="0" smtClean="0"/>
              <a:t> contribuye a la producción normal de la sangre, a la división celular normal, al funcionamiento normal del sistema inmunológico, al metabolismo normal de la homocisteína y a la síntesis de los aminoácidos</a:t>
            </a:r>
            <a:br>
              <a:rPr lang="es-ES" b="0" dirty="0" smtClean="0"/>
            </a:br>
            <a:r>
              <a:rPr lang="es-ES" b="0" dirty="0" smtClean="0"/>
              <a:t>Además contribuye a las funciones neurológicas y psicológicas, a la reducción del cansancio y la fatiga, al metabolismo energético normal y ayuda al crecimiento normal de los tejidos durante el embarazo.</a:t>
            </a:r>
            <a:br>
              <a:rPr lang="es-ES" b="0" dirty="0" smtClean="0"/>
            </a:br>
            <a:r>
              <a:rPr lang="es-ES" b="0" dirty="0" smtClean="0"/>
              <a:t>El ácido fólico (</a:t>
            </a:r>
            <a:r>
              <a:rPr lang="es-ES" b="0" dirty="0" err="1" smtClean="0"/>
              <a:t>folato</a:t>
            </a:r>
            <a:r>
              <a:rPr lang="es-ES" b="0" dirty="0" smtClean="0"/>
              <a:t>) debe pasar por una serie de conversiones químicas para activarse metabólicamente y para que sea utilizado adecuadamente. El ácido </a:t>
            </a:r>
            <a:r>
              <a:rPr lang="es-ES" b="0" dirty="0" err="1" smtClean="0"/>
              <a:t>folínico</a:t>
            </a:r>
            <a:r>
              <a:rPr lang="es-ES" b="0" dirty="0" smtClean="0"/>
              <a:t> es el derivado metabólicamente activo y altamente biodisponible del ácido fólico. No requiere la acción de la enzima </a:t>
            </a:r>
            <a:r>
              <a:rPr lang="es-ES" b="0" dirty="0" err="1" smtClean="0"/>
              <a:t>reductasa</a:t>
            </a:r>
            <a:r>
              <a:rPr lang="es-ES" b="0" dirty="0" smtClean="0"/>
              <a:t> </a:t>
            </a:r>
            <a:r>
              <a:rPr lang="es-ES" b="0" dirty="0" err="1" smtClean="0"/>
              <a:t>dihidrofolinato</a:t>
            </a:r>
            <a:r>
              <a:rPr lang="es-ES" b="0" dirty="0" smtClean="0"/>
              <a:t> para hacerse activa, por lo que no es afectada por medicinas y hierbas que inhiben esta enzima. La inhibición de esta enzima puede resultar en deficiencia del ácido fólico. Algunas personas tienen una variación genética (en el gen MTHRF) que reduce la cantidad de ácido fólico activado en el cuerpo. Esta variación genética no impacta negativamente en el ácido </a:t>
            </a:r>
            <a:r>
              <a:rPr lang="es-ES" b="0" dirty="0" err="1" smtClean="0"/>
              <a:t>folínico</a:t>
            </a:r>
            <a:r>
              <a:rPr lang="es-ES" b="0" dirty="0" smtClean="0"/>
              <a:t>, a diferencia del ácido fólico.</a:t>
            </a:r>
            <a:br>
              <a:rPr lang="es-ES" b="0" dirty="0" smtClean="0"/>
            </a:br>
            <a:r>
              <a:rPr lang="es-ES" b="0" dirty="0" smtClean="0"/>
              <a:t/>
            </a:r>
            <a:br>
              <a:rPr lang="es-ES" b="0" dirty="0" smtClean="0"/>
            </a:br>
            <a:r>
              <a:rPr lang="es-ES" b="0" dirty="0" smtClean="0"/>
              <a:t>Fosfato Piridoxal-5- (vitamina B6):</a:t>
            </a:r>
            <a:br>
              <a:rPr lang="es-ES" b="0" dirty="0" smtClean="0"/>
            </a:br>
            <a:r>
              <a:rPr lang="es-ES" b="0" dirty="0" smtClean="0"/>
              <a:t>La vitamina B6 contribuye a la producción normal de glóbulos rojos, al funcionamiento normal del sistema nervioso y del sistema inmunológico, a la regulación de la actividad hormonal y al metabolismo normal de la homocisteína. Además contribuye a las funciones psicológicas normales, a la reducción del cansancio y la fatiga, y al metabolismo energético normal. La vitamina B6 ayuda al metabolismo normal de proteínas y del glicógeno.</a:t>
            </a:r>
            <a:br>
              <a:rPr lang="es-ES" b="0" dirty="0" smtClean="0"/>
            </a:br>
            <a:endParaRPr lang="en-US" b="0" dirty="0" smtClean="0"/>
          </a:p>
          <a:p>
            <a:pPr marL="342900" indent="-342900" eaLnBrk="1" fontAlgn="auto" hangingPunct="1">
              <a:spcBef>
                <a:spcPts val="0"/>
              </a:spcBef>
              <a:spcAft>
                <a:spcPts val="0"/>
              </a:spcAft>
              <a:buFont typeface="Arial" pitchFamily="34" charset="0"/>
              <a:buChar char="•"/>
              <a:defRPr/>
            </a:pPr>
            <a:r>
              <a:rPr lang="en-US" sz="1800" b="0" dirty="0" err="1" smtClean="0"/>
              <a:t>Ingredientes</a:t>
            </a:r>
            <a:r>
              <a:rPr lang="en-US" sz="1800" b="0" dirty="0" smtClean="0"/>
              <a:t> </a:t>
            </a:r>
            <a:r>
              <a:rPr lang="en-US" sz="1800" b="0" dirty="0" err="1" smtClean="0"/>
              <a:t>adicionales</a:t>
            </a:r>
            <a:r>
              <a:rPr lang="en-US" sz="1800" b="0" dirty="0" smtClean="0"/>
              <a:t>:</a:t>
            </a:r>
          </a:p>
          <a:p>
            <a:pPr lvl="1" eaLnBrk="1" fontAlgn="auto" hangingPunct="1">
              <a:spcBef>
                <a:spcPts val="0"/>
              </a:spcBef>
              <a:spcAft>
                <a:spcPts val="0"/>
              </a:spcAft>
              <a:buFont typeface="Arial" pitchFamily="34" charset="0"/>
              <a:buChar char="•"/>
              <a:defRPr/>
            </a:pPr>
            <a:r>
              <a:rPr lang="en-US" sz="1800" b="0" dirty="0" err="1" smtClean="0"/>
              <a:t>Fosfato</a:t>
            </a:r>
            <a:r>
              <a:rPr lang="en-US" sz="1800" b="0" dirty="0" smtClean="0"/>
              <a:t> de </a:t>
            </a:r>
            <a:r>
              <a:rPr lang="en-US" sz="1800" b="0" dirty="0" err="1" smtClean="0"/>
              <a:t>Riboflavina</a:t>
            </a:r>
            <a:r>
              <a:rPr lang="en-US" sz="1800" b="0" dirty="0" smtClean="0"/>
              <a:t> 5 (</a:t>
            </a:r>
            <a:r>
              <a:rPr lang="en-US" sz="1800" b="0" dirty="0" err="1" smtClean="0"/>
              <a:t>vitamina</a:t>
            </a:r>
            <a:r>
              <a:rPr lang="en-US" sz="1800" b="0" dirty="0" smtClean="0"/>
              <a:t> B2)</a:t>
            </a:r>
          </a:p>
          <a:p>
            <a:pPr lvl="1" eaLnBrk="1" fontAlgn="auto" hangingPunct="1">
              <a:spcBef>
                <a:spcPts val="0"/>
              </a:spcBef>
              <a:spcAft>
                <a:spcPts val="0"/>
              </a:spcAft>
              <a:buFont typeface="Arial" pitchFamily="34" charset="0"/>
              <a:buChar char="•"/>
              <a:defRPr/>
            </a:pPr>
            <a:r>
              <a:rPr lang="en-US" sz="1800" b="0" dirty="0" smtClean="0"/>
              <a:t>(Vitamina B1)</a:t>
            </a:r>
          </a:p>
          <a:p>
            <a:pPr lvl="1" eaLnBrk="1" fontAlgn="auto" hangingPunct="1">
              <a:spcBef>
                <a:spcPts val="0"/>
              </a:spcBef>
              <a:spcAft>
                <a:spcPts val="0"/>
              </a:spcAft>
              <a:buFont typeface="Arial" pitchFamily="34" charset="0"/>
              <a:buChar char="•"/>
              <a:defRPr/>
            </a:pPr>
            <a:r>
              <a:rPr lang="en-US" sz="1800" b="0" dirty="0" smtClean="0"/>
              <a:t>D-</a:t>
            </a:r>
            <a:r>
              <a:rPr lang="en-US" sz="1800" b="0" dirty="0" err="1" smtClean="0"/>
              <a:t>pantotenato</a:t>
            </a:r>
            <a:r>
              <a:rPr lang="en-US" sz="1800" b="0" dirty="0" smtClean="0"/>
              <a:t> de </a:t>
            </a:r>
            <a:r>
              <a:rPr lang="en-US" sz="1800" b="0" dirty="0" err="1" smtClean="0"/>
              <a:t>calcio</a:t>
            </a:r>
            <a:r>
              <a:rPr lang="en-US" sz="1800" b="0" dirty="0" smtClean="0"/>
              <a:t> (</a:t>
            </a:r>
            <a:r>
              <a:rPr lang="en-US" sz="1800" b="0" dirty="0" err="1" smtClean="0"/>
              <a:t>vitamina</a:t>
            </a:r>
            <a:r>
              <a:rPr lang="en-US" sz="1800" b="0" dirty="0" smtClean="0"/>
              <a:t> B5)</a:t>
            </a:r>
          </a:p>
          <a:p>
            <a:pPr lvl="1" eaLnBrk="1" fontAlgn="auto" hangingPunct="1">
              <a:spcBef>
                <a:spcPts val="0"/>
              </a:spcBef>
              <a:spcAft>
                <a:spcPts val="0"/>
              </a:spcAft>
              <a:buFont typeface="Arial" pitchFamily="34" charset="0"/>
              <a:buChar char="•"/>
              <a:defRPr/>
            </a:pPr>
            <a:r>
              <a:rPr lang="en-US" sz="1800" b="0" dirty="0" err="1" smtClean="0"/>
              <a:t>Niacinamida</a:t>
            </a:r>
            <a:r>
              <a:rPr lang="en-US" sz="1800" b="0" dirty="0" smtClean="0"/>
              <a:t> (</a:t>
            </a:r>
            <a:r>
              <a:rPr lang="en-US" sz="1800" b="0" dirty="0" err="1" smtClean="0"/>
              <a:t>vitamina</a:t>
            </a:r>
            <a:r>
              <a:rPr lang="en-US" sz="1800" b="0" dirty="0" smtClean="0"/>
              <a:t> B3)</a:t>
            </a:r>
          </a:p>
          <a:p>
            <a:pPr lvl="1" eaLnBrk="1" fontAlgn="auto" hangingPunct="1">
              <a:spcBef>
                <a:spcPts val="0"/>
              </a:spcBef>
              <a:spcAft>
                <a:spcPts val="0"/>
              </a:spcAft>
              <a:buFont typeface="Arial" pitchFamily="34" charset="0"/>
              <a:buChar char="•"/>
              <a:defRPr/>
            </a:pPr>
            <a:r>
              <a:rPr lang="en-US" sz="1800" b="0" dirty="0" err="1" smtClean="0"/>
              <a:t>Magnesio</a:t>
            </a:r>
            <a:r>
              <a:rPr lang="en-US" sz="1800" b="0" dirty="0" smtClean="0"/>
              <a:t> (</a:t>
            </a:r>
            <a:r>
              <a:rPr lang="en-US" sz="1800" b="0" dirty="0" err="1" smtClean="0"/>
              <a:t>carbonato</a:t>
            </a:r>
            <a:r>
              <a:rPr lang="en-US" sz="1800" b="0" dirty="0" smtClean="0"/>
              <a:t>)</a:t>
            </a:r>
          </a:p>
          <a:p>
            <a:pPr lvl="1" eaLnBrk="1" fontAlgn="auto" hangingPunct="1">
              <a:spcBef>
                <a:spcPts val="0"/>
              </a:spcBef>
              <a:spcAft>
                <a:spcPts val="0"/>
              </a:spcAft>
              <a:buFont typeface="Arial" pitchFamily="34" charset="0"/>
              <a:buChar char="•"/>
              <a:defRPr/>
            </a:pPr>
            <a:r>
              <a:rPr lang="en-US" sz="1800" b="0" dirty="0" err="1" smtClean="0"/>
              <a:t>Potasio</a:t>
            </a:r>
            <a:r>
              <a:rPr lang="en-US" sz="1800" b="0" dirty="0" smtClean="0"/>
              <a:t> (</a:t>
            </a:r>
            <a:r>
              <a:rPr lang="en-US" sz="1800" b="0" dirty="0" err="1" smtClean="0"/>
              <a:t>bicarbonato</a:t>
            </a:r>
            <a:r>
              <a:rPr lang="en-US" sz="1800" b="0" dirty="0" smtClean="0"/>
              <a:t>)</a:t>
            </a:r>
          </a:p>
          <a:p>
            <a:pPr lvl="1" eaLnBrk="1" fontAlgn="auto" hangingPunct="1">
              <a:spcBef>
                <a:spcPts val="0"/>
              </a:spcBef>
              <a:spcAft>
                <a:spcPts val="0"/>
              </a:spcAft>
              <a:buFont typeface="Arial" pitchFamily="34" charset="0"/>
              <a:buChar char="•"/>
              <a:defRPr/>
            </a:pPr>
            <a:r>
              <a:rPr lang="en-US" sz="1800" b="0" dirty="0" err="1" smtClean="0"/>
              <a:t>Tiamina</a:t>
            </a:r>
            <a:r>
              <a:rPr lang="en-US" sz="1800" b="0" dirty="0" smtClean="0"/>
              <a:t> </a:t>
            </a:r>
            <a:r>
              <a:rPr lang="en-US" sz="1800" b="0" dirty="0" err="1" smtClean="0"/>
              <a:t>HCl</a:t>
            </a:r>
            <a:r>
              <a:rPr lang="en-US" sz="1800" b="0" dirty="0" smtClean="0"/>
              <a:t> (Vitamina B1)</a:t>
            </a:r>
          </a:p>
          <a:p>
            <a:pPr lvl="1" eaLnBrk="1" fontAlgn="auto" hangingPunct="1">
              <a:spcBef>
                <a:spcPts val="0"/>
              </a:spcBef>
              <a:spcAft>
                <a:spcPts val="0"/>
              </a:spcAft>
              <a:buFont typeface="Arial" pitchFamily="34" charset="0"/>
              <a:buChar char="•"/>
              <a:defRPr/>
            </a:pPr>
            <a:r>
              <a:rPr lang="en-US" sz="1800" b="0" dirty="0" smtClean="0"/>
              <a:t>D-</a:t>
            </a:r>
            <a:r>
              <a:rPr lang="en-US" sz="1800" b="0" dirty="0" err="1" smtClean="0"/>
              <a:t>pantotenato</a:t>
            </a:r>
            <a:r>
              <a:rPr lang="en-US" sz="1800" b="0" dirty="0" smtClean="0"/>
              <a:t> de </a:t>
            </a:r>
            <a:r>
              <a:rPr lang="en-US" sz="1800" b="0" dirty="0" err="1" smtClean="0"/>
              <a:t>calcio</a:t>
            </a:r>
            <a:r>
              <a:rPr lang="en-US" sz="1800" b="0" dirty="0" smtClean="0"/>
              <a:t> (</a:t>
            </a:r>
            <a:r>
              <a:rPr lang="en-US" sz="1800" b="0" dirty="0" err="1" smtClean="0"/>
              <a:t>vitamina</a:t>
            </a:r>
            <a:r>
              <a:rPr lang="en-US" sz="1800" b="0" dirty="0" smtClean="0"/>
              <a:t> B5)</a:t>
            </a:r>
          </a:p>
          <a:p>
            <a:pPr lvl="1" eaLnBrk="1" fontAlgn="auto" hangingPunct="1">
              <a:spcBef>
                <a:spcPts val="0"/>
              </a:spcBef>
              <a:spcAft>
                <a:spcPts val="0"/>
              </a:spcAft>
              <a:buFont typeface="Arial" pitchFamily="34" charset="0"/>
              <a:buChar char="•"/>
              <a:defRPr/>
            </a:pPr>
            <a:r>
              <a:rPr lang="en-US" sz="1800" b="0" dirty="0" err="1" smtClean="0"/>
              <a:t>Niacinamida</a:t>
            </a:r>
            <a:r>
              <a:rPr lang="en-US" sz="1800" b="0" dirty="0" smtClean="0"/>
              <a:t> (</a:t>
            </a:r>
            <a:r>
              <a:rPr lang="en-US" sz="1800" b="0" dirty="0" err="1" smtClean="0"/>
              <a:t>vitamina</a:t>
            </a:r>
            <a:r>
              <a:rPr lang="en-US" sz="1800" b="0" dirty="0" smtClean="0"/>
              <a:t> B3)</a:t>
            </a:r>
          </a:p>
          <a:p>
            <a:pPr lvl="1" eaLnBrk="1" fontAlgn="auto" hangingPunct="1">
              <a:spcBef>
                <a:spcPts val="0"/>
              </a:spcBef>
              <a:spcAft>
                <a:spcPts val="0"/>
              </a:spcAft>
              <a:buFont typeface="Arial" pitchFamily="34" charset="0"/>
              <a:buChar char="•"/>
              <a:defRPr/>
            </a:pPr>
            <a:r>
              <a:rPr lang="en-US" sz="1800" b="0" dirty="0" err="1" smtClean="0"/>
              <a:t>Biotina</a:t>
            </a:r>
            <a:r>
              <a:rPr lang="en-US" sz="1800" b="0" dirty="0" smtClean="0"/>
              <a:t> (</a:t>
            </a:r>
            <a:r>
              <a:rPr lang="en-US" sz="1800" b="0" dirty="0" err="1" smtClean="0"/>
              <a:t>vitamina</a:t>
            </a:r>
            <a:r>
              <a:rPr lang="en-US" sz="1800" b="0" dirty="0" smtClean="0"/>
              <a:t> B7)</a:t>
            </a:r>
          </a:p>
          <a:p>
            <a:pPr eaLnBrk="1" fontAlgn="auto" hangingPunct="1">
              <a:spcBef>
                <a:spcPts val="0"/>
              </a:spcBef>
              <a:spcAft>
                <a:spcPts val="0"/>
              </a:spcAft>
              <a:defRPr/>
            </a:pPr>
            <a:endParaRPr lang="en-US" b="0" dirty="0" smtClean="0"/>
          </a:p>
          <a:p>
            <a:pPr eaLnBrk="1" fontAlgn="auto" hangingPunct="1">
              <a:spcBef>
                <a:spcPts val="0"/>
              </a:spcBef>
              <a:spcAft>
                <a:spcPts val="0"/>
              </a:spcAft>
              <a:defRPr/>
            </a:pPr>
            <a:endParaRPr lang="en-US" b="0" dirty="0" smtClean="0"/>
          </a:p>
          <a:p>
            <a:pPr eaLnBrk="1" fontAlgn="auto" hangingPunct="1">
              <a:spcBef>
                <a:spcPts val="0"/>
              </a:spcBef>
              <a:spcAft>
                <a:spcPts val="0"/>
              </a:spcAft>
              <a:defRPr/>
            </a:pPr>
            <a:endParaRPr lang="en-US" dirty="0" smtClean="0"/>
          </a:p>
        </p:txBody>
      </p:sp>
      <p:sp>
        <p:nvSpPr>
          <p:cNvPr id="54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7E67AF-FB84-4904-BF94-97FE43BCF785}" type="slidenum">
              <a:rPr lang="en-US" smtClean="0"/>
              <a:pPr fontAlgn="base">
                <a:spcBef>
                  <a:spcPct val="0"/>
                </a:spcBef>
                <a:spcAft>
                  <a:spcPct val="0"/>
                </a:spcAft>
                <a:defRPr/>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756636-8773-444E-A501-FCEB3BB8EF9B}" type="slidenum">
              <a:rPr lang="en-US" smtClean="0"/>
              <a:pPr fontAlgn="base">
                <a:spcBef>
                  <a:spcPct val="0"/>
                </a:spcBef>
                <a:spcAft>
                  <a:spcPct val="0"/>
                </a:spcAft>
                <a:defRPr/>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4DA2CF-FB1D-431C-867E-85E0478CB682}" type="slidenum">
              <a:rPr lang="en-US" smtClean="0"/>
              <a:pPr/>
              <a:t>2</a:t>
            </a:fld>
            <a:endParaRPr lang="en-US"/>
          </a:p>
        </p:txBody>
      </p:sp>
    </p:spTree>
    <p:extLst>
      <p:ext uri="{BB962C8B-B14F-4D97-AF65-F5344CB8AC3E}">
        <p14:creationId xmlns:p14="http://schemas.microsoft.com/office/powerpoint/2010/main" val="334573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b="0" dirty="0" smtClean="0"/>
              <a:t>Los comprimidos comunes necesitan del ácido gástrico para disolver sus compuestos. Es difícil para el organismo absorber el calcio en forma de comprimido. Es posible que la gente no logre absorber los suplementos de calcio en comprimidos porque el suplemento de calcio no se mezcla con la vitamina D y el magnesio, que son necesarios para ayudar al cuerpo en la absorción y el uso del calcio. Aún si el comprimido de calcio tiene la combinación correcta, puede ser difícil para el cuerpo utilizar o descomponer el calcio. Una posible explicación es que muchas marcas de calcio utilizan calcio proveniente de cáscaras de huevo o conchas de ostras. Es posible que estos no sean bien absorbidos por el cuerpo. Otra razón por la cual no se puede absorber el calcio de un comprimido es el DCP, un agente aglutinante que se utiliza para unir el comprimido. El DCP no se descompone en el cuerpo. Además de los agentes aglutinantes, algunos suplementos de calcio pueden tener aditivos tales como cloro y otras sustancias químicas. Aun suponiendo que el comprimido de calcio no contenga agentes aglutinantes, el cuerpo debe descomponer un comprimido fuertemente prensado para obtener una forma utilizable. Si no se puede descomponer el comprimido en el estómago, el calcio no se absorberá. Si no se puede descomponer el calcio, su cuerpo se ve privado del calcio necesario para sustentar las funciones fisiológicas.</a:t>
            </a:r>
          </a:p>
          <a:p>
            <a:r>
              <a:rPr lang="es-ES" b="0" dirty="0" smtClean="0"/>
              <a:t> </a:t>
            </a:r>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3D4009-B619-4489-AEE0-D1D2E16FC20A}" type="slidenum">
              <a:rPr lang="en-US" smtClean="0"/>
              <a:pPr fontAlgn="base">
                <a:spcBef>
                  <a:spcPct val="0"/>
                </a:spcBef>
                <a:spcAft>
                  <a:spcPct val="0"/>
                </a:spcAft>
                <a:defRPr/>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err="1" smtClean="0"/>
              <a:t>Calcio</a:t>
            </a:r>
            <a:r>
              <a:rPr lang="en-US" b="1" dirty="0" smtClean="0"/>
              <a:t>:</a:t>
            </a:r>
          </a:p>
          <a:p>
            <a:pPr eaLnBrk="1" hangingPunct="1">
              <a:spcBef>
                <a:spcPct val="0"/>
              </a:spcBef>
            </a:pPr>
            <a:r>
              <a:rPr lang="es-ES" dirty="0" smtClean="0"/>
              <a:t>El calcio se encuentra en los huesos principalmente en forma de </a:t>
            </a:r>
            <a:r>
              <a:rPr lang="es-ES" dirty="0" err="1" smtClean="0"/>
              <a:t>hidroxiapatita</a:t>
            </a:r>
            <a:r>
              <a:rPr lang="es-ES" dirty="0" smtClean="0"/>
              <a:t> (Ca10 (PO4) 6 (OH) 2). La cantidad de </a:t>
            </a:r>
            <a:r>
              <a:rPr lang="es-ES" dirty="0" err="1" smtClean="0"/>
              <a:t>hidroxiapatita</a:t>
            </a:r>
            <a:r>
              <a:rPr lang="es-ES" dirty="0" smtClean="0"/>
              <a:t> es de aproximadamente el 40 por ciento del peso del hueso. El esqueleto tiene una necesidad estructural de calcio y actúa como depósito del mismo.</a:t>
            </a:r>
            <a:br>
              <a:rPr lang="es-ES" dirty="0" smtClean="0"/>
            </a:br>
            <a:r>
              <a:rPr lang="es-ES" dirty="0" smtClean="0"/>
              <a:t/>
            </a:r>
            <a:br>
              <a:rPr lang="es-ES" dirty="0" smtClean="0"/>
            </a:br>
            <a:r>
              <a:rPr lang="es-ES" dirty="0" smtClean="0"/>
              <a:t>La osteoporosis está relacionada con el adelgazamiento </a:t>
            </a:r>
            <a:r>
              <a:rPr lang="es-ES" b="0" dirty="0" smtClean="0"/>
              <a:t>de los huesos ocasionado por el paso de los años, y puede conducir a un mayor riesgo de fractura de caderas, costillas, pelvis, huesos debilitados y postura encorvada, debido a la acumulación de pequeñas fracturas en las vértebras. Los huesos se vuelven frágiles con la edad, pero una dieta rica en calcio, combinada con un poco de ejercicio puede ayudar a mantener los huesos fuertes por más tiempo. La </a:t>
            </a:r>
            <a:r>
              <a:rPr lang="es-ES" dirty="0" smtClean="0"/>
              <a:t>cantidad de calcio en la sangre está regulada por la PTH (hormona </a:t>
            </a:r>
            <a:r>
              <a:rPr lang="es-ES" dirty="0" err="1" smtClean="0"/>
              <a:t>paratiroidea</a:t>
            </a:r>
            <a:r>
              <a:rPr lang="es-ES" dirty="0" smtClean="0"/>
              <a:t>).</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F5AF7F-195C-43DD-A7DE-802E3FF26241}" type="slidenum">
              <a:rPr lang="en-US" smtClean="0"/>
              <a:pPr fontAlgn="base">
                <a:spcBef>
                  <a:spcPct val="0"/>
                </a:spcBef>
                <a:spcAft>
                  <a:spcPct val="0"/>
                </a:spcAft>
                <a:defRPr/>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lvl="1" eaLnBrk="1" fontAlgn="auto" hangingPunct="1">
              <a:spcBef>
                <a:spcPts val="0"/>
              </a:spcBef>
              <a:spcAft>
                <a:spcPts val="0"/>
              </a:spcAft>
              <a:defRPr/>
            </a:pPr>
            <a:r>
              <a:rPr lang="en-US" b="1" dirty="0" smtClean="0"/>
              <a:t>Vitamina D3 (colecalciferol)</a:t>
            </a:r>
          </a:p>
          <a:p>
            <a:pPr marL="0" lvl="1" eaLnBrk="1" fontAlgn="auto" hangingPunct="1">
              <a:spcBef>
                <a:spcPts val="0"/>
              </a:spcBef>
              <a:spcAft>
                <a:spcPts val="0"/>
              </a:spcAft>
              <a:defRPr/>
            </a:pPr>
            <a:r>
              <a:rPr lang="es-ES" dirty="0" smtClean="0"/>
              <a:t>Contribuye a mejorar el transporte activo del calcio de los osteoblastos hacia el líquido extracelular y los riñones. La vitamina D contribuye a la absorción y utilización normal de calcio y fósforo, a  mantener concentraciones normales de calcio en la sangre, a mantener huesos y dientes normales, a la división celular normal, a la función normal del sistema inmunológico, a una respuesta anti-inflamatoria saludable y ayuda a mantener el funcionamiento muscular normal.</a:t>
            </a:r>
            <a:endParaRPr lang="en-US" dirty="0" smtClean="0"/>
          </a:p>
          <a:p>
            <a:pPr eaLnBrk="1" fontAlgn="auto" hangingPunct="1">
              <a:spcBef>
                <a:spcPts val="0"/>
              </a:spcBef>
              <a:spcAft>
                <a:spcPts val="0"/>
              </a:spcAft>
              <a:defRPr/>
            </a:pPr>
            <a:endParaRPr lang="en-US" dirty="0" smtClean="0"/>
          </a:p>
          <a:p>
            <a:pPr marL="228600" indent="-228600" eaLnBrk="1" fontAlgn="auto" hangingPunct="1">
              <a:spcBef>
                <a:spcPts val="0"/>
              </a:spcBef>
              <a:spcAft>
                <a:spcPts val="0"/>
              </a:spcAft>
              <a:defRPr/>
            </a:pPr>
            <a:r>
              <a:rPr lang="en-US" sz="2400" b="1" dirty="0" err="1" smtClean="0"/>
              <a:t>Ingredientes</a:t>
            </a:r>
            <a:r>
              <a:rPr lang="en-US" sz="2400" b="1" dirty="0" smtClean="0"/>
              <a:t> </a:t>
            </a:r>
            <a:r>
              <a:rPr lang="en-US" sz="2400" b="1" dirty="0" err="1" smtClean="0"/>
              <a:t>adicionales</a:t>
            </a:r>
            <a:r>
              <a:rPr lang="en-US" sz="2400" b="1" dirty="0" smtClean="0"/>
              <a:t>:</a:t>
            </a:r>
          </a:p>
          <a:p>
            <a:pPr marL="685800" lvl="1" indent="-228600" eaLnBrk="1" fontAlgn="auto" hangingPunct="1">
              <a:spcBef>
                <a:spcPts val="0"/>
              </a:spcBef>
              <a:spcAft>
                <a:spcPts val="0"/>
              </a:spcAft>
              <a:buFont typeface="Arial" pitchFamily="34" charset="0"/>
              <a:buChar char="•"/>
              <a:defRPr/>
            </a:pPr>
            <a:r>
              <a:rPr lang="es-ES" dirty="0" smtClean="0"/>
              <a:t>Magnesio (óxido, carbonato): 200 mg</a:t>
            </a:r>
          </a:p>
          <a:p>
            <a:pPr marL="685800" lvl="1" indent="-228600" eaLnBrk="1" fontAlgn="auto" hangingPunct="1">
              <a:spcBef>
                <a:spcPts val="0"/>
              </a:spcBef>
              <a:spcAft>
                <a:spcPts val="0"/>
              </a:spcAft>
              <a:buFont typeface="Arial" pitchFamily="34" charset="0"/>
              <a:buChar char="•"/>
              <a:defRPr/>
            </a:pPr>
            <a:r>
              <a:rPr lang="es-ES" dirty="0" smtClean="0"/>
              <a:t>Manganeso (sulfato): 1 mg</a:t>
            </a:r>
          </a:p>
          <a:p>
            <a:pPr marL="685800" lvl="1" indent="-228600" eaLnBrk="1" fontAlgn="auto" hangingPunct="1">
              <a:spcBef>
                <a:spcPts val="0"/>
              </a:spcBef>
              <a:spcAft>
                <a:spcPts val="0"/>
              </a:spcAft>
              <a:buFont typeface="Arial" pitchFamily="34" charset="0"/>
              <a:buChar char="•"/>
              <a:defRPr/>
            </a:pPr>
            <a:r>
              <a:rPr lang="es-ES" dirty="0" smtClean="0"/>
              <a:t>Vitamina B2 </a:t>
            </a:r>
            <a:r>
              <a:rPr lang="es-ES" b="0" dirty="0" smtClean="0"/>
              <a:t>(fosfato de </a:t>
            </a:r>
            <a:r>
              <a:rPr lang="es-ES" b="0" dirty="0" err="1" smtClean="0"/>
              <a:t>riboflavina</a:t>
            </a:r>
            <a:r>
              <a:rPr lang="es-ES" b="0" dirty="0" smtClean="0"/>
              <a:t> 5): 2 mg</a:t>
            </a:r>
          </a:p>
          <a:p>
            <a:pPr marL="685800" lvl="1" indent="-228600" eaLnBrk="1" fontAlgn="auto" hangingPunct="1">
              <a:spcBef>
                <a:spcPts val="0"/>
              </a:spcBef>
              <a:spcAft>
                <a:spcPts val="0"/>
              </a:spcAft>
              <a:buFont typeface="Arial" pitchFamily="34" charset="0"/>
              <a:buChar char="•"/>
              <a:defRPr/>
            </a:pPr>
            <a:r>
              <a:rPr lang="es-ES" b="0" dirty="0" smtClean="0"/>
              <a:t>Vitamina C (ácido ascórbico): 58 mg</a:t>
            </a:r>
          </a:p>
          <a:p>
            <a:pPr marL="685800" lvl="1" indent="-228600" eaLnBrk="1" fontAlgn="auto" hangingPunct="1">
              <a:spcBef>
                <a:spcPts val="0"/>
              </a:spcBef>
              <a:spcAft>
                <a:spcPts val="0"/>
              </a:spcAft>
              <a:buFont typeface="Arial" pitchFamily="34" charset="0"/>
              <a:buChar char="•"/>
              <a:defRPr/>
            </a:pPr>
            <a:r>
              <a:rPr lang="es-ES" b="0" dirty="0" smtClean="0"/>
              <a:t>Boro (borato de sodio): 1 mg</a:t>
            </a:r>
          </a:p>
          <a:p>
            <a:pPr marL="685800" lvl="1" indent="-228600" eaLnBrk="1" fontAlgn="auto" hangingPunct="1">
              <a:spcBef>
                <a:spcPts val="0"/>
              </a:spcBef>
              <a:spcAft>
                <a:spcPts val="0"/>
              </a:spcAft>
              <a:buFont typeface="Arial" pitchFamily="34" charset="0"/>
              <a:buChar char="•"/>
              <a:defRPr/>
            </a:pPr>
            <a:r>
              <a:rPr lang="es-ES" b="0" dirty="0" smtClean="0"/>
              <a:t>Potasio (bicarbonato): 225 mg</a:t>
            </a:r>
          </a:p>
          <a:p>
            <a:pPr marL="685800" lvl="1" indent="-228600" eaLnBrk="1" fontAlgn="auto" hangingPunct="1">
              <a:spcBef>
                <a:spcPts val="0"/>
              </a:spcBef>
              <a:spcAft>
                <a:spcPts val="0"/>
              </a:spcAft>
              <a:buFont typeface="Arial" pitchFamily="34" charset="0"/>
              <a:buChar char="•"/>
              <a:defRPr/>
            </a:pPr>
            <a:endParaRPr lang="en-US" dirty="0" smtClean="0"/>
          </a:p>
          <a:p>
            <a:pPr eaLnBrk="1" fontAlgn="auto" hangingPunct="1">
              <a:spcBef>
                <a:spcPts val="0"/>
              </a:spcBef>
              <a:spcAft>
                <a:spcPts val="0"/>
              </a:spcAft>
              <a:defRPr/>
            </a:pPr>
            <a:endParaRPr lang="en-US" dirty="0"/>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84A081-F1CE-4925-8A5E-C3882601B6D3}" type="slidenum">
              <a:rPr lang="en-US" smtClean="0"/>
              <a:pPr fontAlgn="base">
                <a:spcBef>
                  <a:spcPct val="0"/>
                </a:spcBef>
                <a:spcAft>
                  <a:spcPct val="0"/>
                </a:spcAft>
                <a:defRPr/>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dirty="0"/>
          </a:p>
        </p:txBody>
      </p:sp>
      <p:sp>
        <p:nvSpPr>
          <p:cNvPr id="4" name="Slide Number Placeholder 3"/>
          <p:cNvSpPr>
            <a:spLocks noGrp="1"/>
          </p:cNvSpPr>
          <p:nvPr>
            <p:ph type="sldNum" sz="quarter" idx="10"/>
          </p:nvPr>
        </p:nvSpPr>
        <p:spPr/>
        <p:txBody>
          <a:bodyPr/>
          <a:lstStyle/>
          <a:p>
            <a:fld id="{114DA2CF-FB1D-431C-867E-85E0478CB682}" type="slidenum">
              <a:rPr lang="en-US" smtClean="0"/>
              <a:pPr/>
              <a:t>23</a:t>
            </a:fld>
            <a:endParaRPr lang="en-US"/>
          </a:p>
        </p:txBody>
      </p:sp>
    </p:spTree>
    <p:extLst>
      <p:ext uri="{BB962C8B-B14F-4D97-AF65-F5344CB8AC3E}">
        <p14:creationId xmlns:p14="http://schemas.microsoft.com/office/powerpoint/2010/main" val="4102297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4DA2CF-FB1D-431C-867E-85E0478CB682}"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dirty="0" smtClean="0"/>
          </a:p>
          <a:p>
            <a:r>
              <a:rPr lang="es-DO" b="1" noProof="0" dirty="0" smtClean="0"/>
              <a:t>Amilasa (2400U*) </a:t>
            </a:r>
            <a:br>
              <a:rPr lang="es-DO" b="1" noProof="0" dirty="0" smtClean="0"/>
            </a:br>
            <a:r>
              <a:rPr lang="es-DO" noProof="0" dirty="0" smtClean="0"/>
              <a:t>Amilasas son enzimas que catalizan la hidrólisis del enlace alfa-1,</a:t>
            </a:r>
            <a:r>
              <a:rPr lang="es-DO" baseline="0" noProof="0" dirty="0" smtClean="0"/>
              <a:t> 4-glucosídico de polisacáridos para dar como resultado dextrinas, oligosacáridos, maltosa y D-glucosa. Las amilasas son derivadas de fuentes animales, vegetales y fúngicas. La pancreatina y </a:t>
            </a:r>
            <a:r>
              <a:rPr lang="es-DO" baseline="0" noProof="0" dirty="0" err="1" smtClean="0"/>
              <a:t>pancrelipase</a:t>
            </a:r>
            <a:r>
              <a:rPr lang="es-DO" baseline="0" noProof="0" dirty="0" smtClean="0"/>
              <a:t> contienen amilasa derivada del páncreas de animales, usualmente el páncreas porcino. La amilasa también es derivada de la malta de cebada y del hongo</a:t>
            </a:r>
            <a:r>
              <a:rPr lang="es-DO" noProof="0" dirty="0" smtClean="0"/>
              <a:t> </a:t>
            </a:r>
            <a:r>
              <a:rPr lang="es-DO" i="1" noProof="0" dirty="0" smtClean="0"/>
              <a:t>Aspergillus </a:t>
            </a:r>
            <a:r>
              <a:rPr lang="es-DO" i="1" noProof="0" dirty="0" err="1" smtClean="0"/>
              <a:t>oryzae</a:t>
            </a:r>
            <a:r>
              <a:rPr lang="es-DO" noProof="0" dirty="0" smtClean="0"/>
              <a:t>. Existen pocas amilasas diferentes. Estas enzimas están clasificadas de acuerdo</a:t>
            </a:r>
            <a:r>
              <a:rPr lang="es-DO" baseline="0" noProof="0" dirty="0" smtClean="0"/>
              <a:t> a la manera en que el enlace </a:t>
            </a:r>
            <a:r>
              <a:rPr lang="es-DO" baseline="0" noProof="0" dirty="0" err="1" smtClean="0"/>
              <a:t>glucosídico</a:t>
            </a:r>
            <a:r>
              <a:rPr lang="es-DO" baseline="0" noProof="0" dirty="0" smtClean="0"/>
              <a:t> es atacado. Alfa-amilasa  hidroliza el enlace alfa-1,4-glucosídico, resultando aleatoriamente en dextrinas, oligosacáridos y monosacáridos. Alfa-amilasas son </a:t>
            </a:r>
            <a:r>
              <a:rPr lang="es-DO" baseline="0" noProof="0" dirty="0" err="1" smtClean="0"/>
              <a:t>endo</a:t>
            </a:r>
            <a:r>
              <a:rPr lang="es-DO" baseline="0" noProof="0" dirty="0" smtClean="0"/>
              <a:t>-amilasas. </a:t>
            </a:r>
            <a:r>
              <a:rPr lang="es-DO" baseline="0" noProof="0" dirty="0" err="1" smtClean="0"/>
              <a:t>Exoamilasas</a:t>
            </a:r>
            <a:r>
              <a:rPr lang="es-DO" baseline="0" noProof="0" dirty="0" smtClean="0"/>
              <a:t> hidrolizan el enlace alfa-1, 4-glucosídico, solo por los extremos no reductores de la cadena </a:t>
            </a:r>
            <a:r>
              <a:rPr lang="es-DO" baseline="0" noProof="0" dirty="0" err="1" smtClean="0"/>
              <a:t>polisacarídica</a:t>
            </a:r>
            <a:r>
              <a:rPr lang="es-DO" baseline="0" noProof="0" dirty="0" smtClean="0"/>
              <a:t>. Las </a:t>
            </a:r>
            <a:r>
              <a:rPr lang="es-DO" baseline="0" noProof="0" dirty="0" err="1" smtClean="0"/>
              <a:t>exoamilasas</a:t>
            </a:r>
            <a:r>
              <a:rPr lang="es-DO" baseline="0" noProof="0" dirty="0" smtClean="0"/>
              <a:t> incluyen beta-amilasas y </a:t>
            </a:r>
            <a:r>
              <a:rPr lang="es-DO" baseline="0" noProof="0" dirty="0" err="1" smtClean="0"/>
              <a:t>glucoamilasas</a:t>
            </a:r>
            <a:r>
              <a:rPr lang="es-DO" baseline="0" noProof="0" dirty="0" smtClean="0"/>
              <a:t> (gamma-amilasas, </a:t>
            </a:r>
            <a:r>
              <a:rPr lang="es-DO" baseline="0" noProof="0" dirty="0" err="1" smtClean="0"/>
              <a:t>amiloglucosidasas</a:t>
            </a:r>
            <a:r>
              <a:rPr lang="es-DO" baseline="0" noProof="0" dirty="0" smtClean="0"/>
              <a:t>). Las beta-amilasas resultan en beta-dextrinas limitadas y maltosa. Las gamma-amilasas resultan en glucosa. Las amilasas son utilizadas como digestivos. La actividad de la amilasa es expresada en Unidades (</a:t>
            </a:r>
            <a:r>
              <a:rPr lang="es-DO" baseline="0" noProof="0" dirty="0" err="1" smtClean="0"/>
              <a:t>De</a:t>
            </a:r>
            <a:r>
              <a:rPr lang="es-DO" noProof="0" dirty="0" err="1" smtClean="0"/>
              <a:t>xtrinizing</a:t>
            </a:r>
            <a:r>
              <a:rPr lang="es-DO" noProof="0" dirty="0" smtClean="0"/>
              <a:t>) o DU.</a:t>
            </a:r>
          </a:p>
          <a:p>
            <a:endParaRPr lang="es-DO" noProof="0" dirty="0" smtClean="0"/>
          </a:p>
          <a:p>
            <a:endParaRPr lang="es-DO" noProof="0" dirty="0" smtClean="0"/>
          </a:p>
          <a:p>
            <a:r>
              <a:rPr lang="es-DO" b="1" noProof="0" dirty="0" smtClean="0"/>
              <a:t>Proteasa (600U) </a:t>
            </a:r>
            <a:br>
              <a:rPr lang="es-DO" b="1" noProof="0" dirty="0" smtClean="0"/>
            </a:br>
            <a:r>
              <a:rPr lang="es-DO" noProof="0" dirty="0" smtClean="0"/>
              <a:t>Proteasas (</a:t>
            </a:r>
            <a:r>
              <a:rPr lang="es-DO" noProof="0" dirty="0" err="1" smtClean="0"/>
              <a:t>proteinasas</a:t>
            </a:r>
            <a:r>
              <a:rPr lang="es-DO" noProof="0" dirty="0" smtClean="0"/>
              <a:t>, </a:t>
            </a:r>
            <a:r>
              <a:rPr lang="es-DO" noProof="0" dirty="0" err="1" smtClean="0"/>
              <a:t>peptidasas</a:t>
            </a:r>
            <a:r>
              <a:rPr lang="es-DO" noProof="0" dirty="0" smtClean="0"/>
              <a:t> o</a:t>
            </a:r>
            <a:r>
              <a:rPr lang="es-DO" baseline="0" noProof="0" dirty="0" smtClean="0"/>
              <a:t> enzimas proteolíticas) son enzimas que descomponen los enlaces entre aminoácidos en proteínas. Este proceso es conocido como escisión proteolítica, un mecanismo común de activación o inactivación de enzimas especialmente involucradas en la coagulación de la sangre o digestión. Utilizan una molécula de agua para esto y por ende son clasificadas como hidrolasas.</a:t>
            </a:r>
            <a:endParaRPr lang="es-DO" noProof="0" dirty="0" smtClean="0"/>
          </a:p>
          <a:p>
            <a:pPr>
              <a:buNone/>
            </a:pPr>
            <a:r>
              <a:rPr lang="es-DO" noProof="0" dirty="0" smtClean="0"/>
              <a:t>Las proteasas ocurren naturalmente en todos los organismos</a:t>
            </a:r>
            <a:r>
              <a:rPr lang="es-DO" baseline="0" noProof="0" dirty="0" smtClean="0"/>
              <a:t> y constituyen un uno de cinco por ciento del contenido genético. Las </a:t>
            </a:r>
            <a:r>
              <a:rPr lang="es-DO" baseline="0" noProof="0" dirty="0" err="1" smtClean="0"/>
              <a:t>peptidasas</a:t>
            </a:r>
            <a:r>
              <a:rPr lang="es-DO" baseline="0" noProof="0" dirty="0" smtClean="0"/>
              <a:t> pueden descomponerse en enlaces péptidos específicos </a:t>
            </a:r>
            <a:r>
              <a:rPr lang="es-DO" i="1" baseline="0" noProof="0" dirty="0" smtClean="0"/>
              <a:t>(</a:t>
            </a:r>
            <a:r>
              <a:rPr lang="es-DO" i="1" baseline="0" noProof="0" dirty="0" err="1" smtClean="0"/>
              <a:t>proteoliosis</a:t>
            </a:r>
            <a:r>
              <a:rPr lang="es-DO" i="1" baseline="0" noProof="0" dirty="0" smtClean="0"/>
              <a:t> limitada</a:t>
            </a:r>
            <a:r>
              <a:rPr lang="es-DO" baseline="0" noProof="0" dirty="0" smtClean="0"/>
              <a:t>), dependiendo de la secuencia de aminoácido de una proteína, o descomponer un péptido completo a aminoácidos </a:t>
            </a:r>
            <a:r>
              <a:rPr lang="es-DO" i="1" baseline="0" noProof="0" dirty="0" smtClean="0"/>
              <a:t>(</a:t>
            </a:r>
            <a:r>
              <a:rPr lang="es-DO" i="1" baseline="0" noProof="0" dirty="0" err="1" smtClean="0"/>
              <a:t>proteoliosis</a:t>
            </a:r>
            <a:r>
              <a:rPr lang="es-DO" i="1" baseline="0" noProof="0" dirty="0" smtClean="0"/>
              <a:t> ilimitada</a:t>
            </a:r>
            <a:r>
              <a:rPr lang="es-DO" baseline="0" noProof="0" dirty="0" smtClean="0"/>
              <a:t>). La actividad puede ser un cambio destructivo aboliendo la función de una proteína o digiriéndola hasta sus componentes principales, una activación de una función o una señal en una vía de señalización</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114DA2CF-FB1D-431C-867E-85E0478CB682}"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dirty="0" smtClean="0"/>
          </a:p>
          <a:p>
            <a:r>
              <a:rPr lang="es-DO" b="1" dirty="0" smtClean="0"/>
              <a:t>Lactasa (400U) </a:t>
            </a:r>
            <a:br>
              <a:rPr lang="es-DO" b="1" dirty="0" smtClean="0"/>
            </a:br>
            <a:r>
              <a:rPr lang="es-DO" dirty="0" smtClean="0"/>
              <a:t>Lactasa (LCT), un</a:t>
            </a:r>
            <a:r>
              <a:rPr lang="es-DO" baseline="0" dirty="0" smtClean="0"/>
              <a:t> miembro de la familia de enzimas </a:t>
            </a:r>
            <a:r>
              <a:rPr lang="es-DO" dirty="0" smtClean="0"/>
              <a:t>β-</a:t>
            </a:r>
            <a:r>
              <a:rPr lang="es-DO" dirty="0" err="1" smtClean="0"/>
              <a:t>galactosidasas</a:t>
            </a:r>
            <a:r>
              <a:rPr lang="es-DO" dirty="0" smtClean="0"/>
              <a:t>, está implicada en la hidrólisis de la lactosa</a:t>
            </a:r>
            <a:r>
              <a:rPr lang="es-DO" baseline="0" dirty="0" smtClean="0"/>
              <a:t> disacárido en sus componentes monómero de glucosa y galactosa. En los humanos, está presente predominantemente junto a la membrana de borde ciliado de los enterocitos diferenciados que cubren las vellosidades del intestino delgado.</a:t>
            </a:r>
            <a:r>
              <a:rPr lang="es-DO" dirty="0" smtClean="0"/>
              <a:t>  </a:t>
            </a:r>
            <a:br>
              <a:rPr lang="es-DO" dirty="0" smtClean="0"/>
            </a:br>
            <a:r>
              <a:rPr lang="es-DO" dirty="0" smtClean="0"/>
              <a:t>La lactasa</a:t>
            </a:r>
            <a:r>
              <a:rPr lang="es-DO" baseline="0" dirty="0" smtClean="0"/>
              <a:t> es esencial para la hidrólisis digestiva de la lactosa en la leche. La deficiencia de la enzima causa intolerancia a la lactosa; la mayoría de los humanos se vuelve intolerante a la lactosa cuando son adultos.</a:t>
            </a:r>
            <a:endParaRPr lang="es-DO" dirty="0" smtClean="0"/>
          </a:p>
          <a:p>
            <a:pPr>
              <a:buNone/>
            </a:pPr>
            <a:r>
              <a:rPr lang="es-DO" dirty="0" smtClean="0"/>
              <a:t>La lactasa tiene una temperatura</a:t>
            </a:r>
            <a:r>
              <a:rPr lang="es-DO" baseline="0" dirty="0" smtClean="0"/>
              <a:t> óptima de unos</a:t>
            </a:r>
            <a:r>
              <a:rPr lang="es-DO" dirty="0" smtClean="0"/>
              <a:t> 48° C para</a:t>
            </a:r>
            <a:r>
              <a:rPr lang="es-DO" baseline="0" dirty="0" smtClean="0"/>
              <a:t> su actividad y un PH óptimo de</a:t>
            </a:r>
            <a:r>
              <a:rPr lang="es-DO" dirty="0" smtClean="0"/>
              <a:t> 6.5. En los humanos, el gen está</a:t>
            </a:r>
            <a:r>
              <a:rPr lang="es-DO" baseline="0" dirty="0" smtClean="0"/>
              <a:t> ubicado en el segundo cromosoma </a:t>
            </a:r>
            <a:r>
              <a:rPr lang="es-DO" dirty="0" smtClean="0"/>
              <a:t>(2q21). Lactosa bacteriana y </a:t>
            </a:r>
            <a:r>
              <a:rPr lang="es-DO" dirty="0" err="1" smtClean="0"/>
              <a:t>arqueobacteriana</a:t>
            </a:r>
            <a:r>
              <a:rPr lang="es-DO" dirty="0" smtClean="0"/>
              <a:t> carece de un</a:t>
            </a:r>
            <a:r>
              <a:rPr lang="es-DO" baseline="0" dirty="0" smtClean="0"/>
              <a:t> dominio de unión a la membrana y flota libre dentro de la célula; estas también tienden a ser una </a:t>
            </a:r>
            <a:r>
              <a:rPr kumimoji="0" lang="es-DO" sz="1200" b="0" i="0" u="none" strike="noStrike" kern="1200" cap="none" spc="0" normalizeH="0" baseline="0" noProof="0" dirty="0" smtClean="0">
                <a:ln>
                  <a:noFill/>
                </a:ln>
                <a:solidFill>
                  <a:prstClr val="black"/>
                </a:solidFill>
                <a:effectLst/>
                <a:uLnTx/>
                <a:uFillTx/>
                <a:latin typeface="+mn-lt"/>
                <a:ea typeface="+mn-ea"/>
                <a:cs typeface="+mn-cs"/>
              </a:rPr>
              <a:t>β-</a:t>
            </a:r>
            <a:r>
              <a:rPr kumimoji="0" lang="es-DO" sz="1200" b="0" i="0" u="none" strike="noStrike" kern="1200" cap="none" spc="0" normalizeH="0" baseline="0" noProof="0" dirty="0" err="1" smtClean="0">
                <a:ln>
                  <a:noFill/>
                </a:ln>
                <a:solidFill>
                  <a:prstClr val="black"/>
                </a:solidFill>
                <a:effectLst/>
                <a:uLnTx/>
                <a:uFillTx/>
                <a:latin typeface="+mn-lt"/>
                <a:ea typeface="+mn-ea"/>
                <a:cs typeface="+mn-cs"/>
              </a:rPr>
              <a:t>galactosidasa</a:t>
            </a:r>
            <a:r>
              <a:rPr kumimoji="0" lang="es-DO" sz="1200" b="0" i="0" u="none" strike="noStrike" kern="1200" cap="none" spc="0" normalizeH="0" baseline="0" noProof="0" dirty="0" smtClean="0">
                <a:ln>
                  <a:noFill/>
                </a:ln>
                <a:solidFill>
                  <a:prstClr val="black"/>
                </a:solidFill>
                <a:effectLst/>
                <a:uLnTx/>
                <a:uFillTx/>
                <a:latin typeface="+mn-lt"/>
                <a:ea typeface="+mn-ea"/>
                <a:cs typeface="+mn-cs"/>
              </a:rPr>
              <a:t> más general que hará más escisión que solo la lactosa</a:t>
            </a:r>
            <a:r>
              <a:rPr lang="es-DO" dirty="0" smtClean="0"/>
              <a:t>.</a:t>
            </a:r>
          </a:p>
          <a:p>
            <a:endParaRPr lang="es-DO" dirty="0" smtClean="0"/>
          </a:p>
          <a:p>
            <a:endParaRPr lang="es-DO" dirty="0" smtClean="0"/>
          </a:p>
          <a:p>
            <a:endParaRPr lang="es-DO" dirty="0" smtClean="0"/>
          </a:p>
          <a:p>
            <a:endParaRPr lang="es-DO" dirty="0" smtClean="0"/>
          </a:p>
          <a:p>
            <a:r>
              <a:rPr lang="es-DO" b="1" dirty="0" err="1" smtClean="0"/>
              <a:t>Lactobacillus</a:t>
            </a:r>
            <a:r>
              <a:rPr lang="es-DO" b="1" dirty="0" smtClean="0"/>
              <a:t> </a:t>
            </a:r>
            <a:r>
              <a:rPr lang="es-DO" b="1" dirty="0" err="1" smtClean="0"/>
              <a:t>sporogenes</a:t>
            </a:r>
            <a:r>
              <a:rPr lang="es-DO" b="1" dirty="0" smtClean="0"/>
              <a:t> - </a:t>
            </a:r>
            <a:r>
              <a:rPr lang="es-DO" b="1" dirty="0" err="1" smtClean="0"/>
              <a:t>Lactospore</a:t>
            </a:r>
            <a:r>
              <a:rPr lang="es-DO" b="1" dirty="0" smtClean="0"/>
              <a:t>®*** (150,000,000 CFU**)</a:t>
            </a:r>
            <a:br>
              <a:rPr lang="es-DO" b="1" dirty="0" smtClean="0"/>
            </a:br>
            <a:r>
              <a:rPr lang="es-DO" dirty="0" err="1" smtClean="0"/>
              <a:t>Lactobacillus</a:t>
            </a:r>
            <a:r>
              <a:rPr lang="es-DO" dirty="0" smtClean="0"/>
              <a:t> </a:t>
            </a:r>
            <a:r>
              <a:rPr lang="es-DO" dirty="0" err="1" smtClean="0"/>
              <a:t>sporogenes</a:t>
            </a:r>
            <a:r>
              <a:rPr lang="es-DO" dirty="0" smtClean="0"/>
              <a:t> es una preparación de bacilo</a:t>
            </a:r>
            <a:r>
              <a:rPr lang="es-DO" baseline="0" dirty="0" smtClean="0"/>
              <a:t> de ácido láctico fabricada y distribuida por la Corporación </a:t>
            </a:r>
            <a:r>
              <a:rPr lang="es-DO" baseline="0" dirty="0" err="1" smtClean="0"/>
              <a:t>Sabinsa</a:t>
            </a:r>
            <a:r>
              <a:rPr lang="es-DO" baseline="0" dirty="0" smtClean="0"/>
              <a:t>. Leches fermentadas han sido parte de la dieta humana desde tiempos antiguos. Su eficacia en aliviar desórdenes gastrointestinales ha sido explotado en sistemas de medicina tradicional en todo el mundo.  La bacteria de ácido láctico, la cual es flora microbiana indígena en leches fermentadas y habitantes naturales del tracto gastrointestinal humano fueron consideradas como responsables por la longevidad de sus huéspedes a través de sus acciones curativas y profilácticas.</a:t>
            </a:r>
            <a:endParaRPr lang="es-DO" dirty="0" smtClean="0"/>
          </a:p>
          <a:p>
            <a:r>
              <a:rPr lang="es-DO" dirty="0" smtClean="0"/>
              <a:t>El papel de la bacteria de ácido</a:t>
            </a:r>
            <a:r>
              <a:rPr lang="es-DO" baseline="0" dirty="0" smtClean="0"/>
              <a:t> láctico en la microecología gastrointestinal ha sido sujeto de extensa investigación. Es ampliamente considerado que estas bacterias previenen el crecimiento de microrganismos putrefactos responsables de condiciones de insalubridad por inhibición competitiva, la generación de un ambiente ácido no favorable y/o por la producción de </a:t>
            </a:r>
            <a:r>
              <a:rPr lang="es-DO" baseline="0" dirty="0" err="1" smtClean="0"/>
              <a:t>bacteriocinas</a:t>
            </a:r>
            <a:r>
              <a:rPr lang="es-DO" baseline="0" dirty="0" smtClean="0"/>
              <a:t>. Sus metabolitos pueden incluir vitaminas del grupo B. </a:t>
            </a:r>
            <a:endParaRPr lang="es-DO" dirty="0" smtClean="0"/>
          </a:p>
          <a:p>
            <a:endParaRPr lang="es-DO" dirty="0"/>
          </a:p>
        </p:txBody>
      </p:sp>
      <p:sp>
        <p:nvSpPr>
          <p:cNvPr id="4" name="Slide Number Placeholder 3"/>
          <p:cNvSpPr>
            <a:spLocks noGrp="1"/>
          </p:cNvSpPr>
          <p:nvPr>
            <p:ph type="sldNum" sz="quarter" idx="10"/>
          </p:nvPr>
        </p:nvSpPr>
        <p:spPr/>
        <p:txBody>
          <a:bodyPr/>
          <a:lstStyle/>
          <a:p>
            <a:fld id="{114DA2CF-FB1D-431C-867E-85E0478CB682}"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4DA2CF-FB1D-431C-867E-85E0478CB682}"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DO" noProof="0" dirty="0" smtClean="0"/>
              <a:t>El</a:t>
            </a:r>
            <a:r>
              <a:rPr lang="es-DO" baseline="0" noProof="0" dirty="0" smtClean="0"/>
              <a:t> consumo promedio de magnesio diario en los EE.UU. para hombres mayores de nueve años está estimado de ser 323 miligramos; para las mujeres mayores de nueve años, está estimado ser de alrededor de 228 miligramos. Algunas encuestas reportan consumos más bajos, y algunos consideran que el consumo en la dieta podría ser inadecuado para muchos. </a:t>
            </a:r>
            <a:endParaRPr lang="es-DO" noProof="0" dirty="0" smtClean="0"/>
          </a:p>
          <a:p>
            <a:endParaRPr lang="en-US" dirty="0"/>
          </a:p>
        </p:txBody>
      </p:sp>
      <p:sp>
        <p:nvSpPr>
          <p:cNvPr id="4" name="Slide Number Placeholder 3"/>
          <p:cNvSpPr>
            <a:spLocks noGrp="1"/>
          </p:cNvSpPr>
          <p:nvPr>
            <p:ph type="sldNum" sz="quarter" idx="10"/>
          </p:nvPr>
        </p:nvSpPr>
        <p:spPr/>
        <p:txBody>
          <a:bodyPr/>
          <a:lstStyle/>
          <a:p>
            <a:fld id="{114DA2CF-FB1D-431C-867E-85E0478CB682}"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dirty="0"/>
          </a:p>
        </p:txBody>
      </p:sp>
      <p:sp>
        <p:nvSpPr>
          <p:cNvPr id="4" name="Slide Number Placeholder 3"/>
          <p:cNvSpPr>
            <a:spLocks noGrp="1"/>
          </p:cNvSpPr>
          <p:nvPr>
            <p:ph type="sldNum" sz="quarter" idx="10"/>
          </p:nvPr>
        </p:nvSpPr>
        <p:spPr/>
        <p:txBody>
          <a:bodyPr/>
          <a:lstStyle/>
          <a:p>
            <a:fld id="{114DA2CF-FB1D-431C-867E-85E0478CB682}" type="slidenum">
              <a:rPr lang="en-US" smtClean="0"/>
              <a:pPr/>
              <a:t>29</a:t>
            </a:fld>
            <a:endParaRPr lang="en-US"/>
          </a:p>
        </p:txBody>
      </p:sp>
    </p:spTree>
    <p:extLst>
      <p:ext uri="{BB962C8B-B14F-4D97-AF65-F5344CB8AC3E}">
        <p14:creationId xmlns:p14="http://schemas.microsoft.com/office/powerpoint/2010/main" val="1825657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s-MX" dirty="0" smtClean="0"/>
              <a:t>Un </a:t>
            </a:r>
            <a:r>
              <a:rPr lang="es-MX" b="0" dirty="0" smtClean="0"/>
              <a:t>producto isotónico, que significa “la misma presión", es una réplica química de la sangre,  el plasma y las lágrimas. </a:t>
            </a:r>
          </a:p>
          <a:p>
            <a:pPr eaLnBrk="1" hangingPunct="1">
              <a:spcBef>
                <a:spcPct val="0"/>
              </a:spcBef>
              <a:buFontTx/>
              <a:buChar char="•"/>
            </a:pPr>
            <a:r>
              <a:rPr lang="es-MX" b="0" dirty="0" smtClean="0"/>
              <a:t>Todos los fluidos del cuerpo tienen una concentración determinada que llamamos presión osmótica. La presión osmótica común del cuerpo, que es isotónica, permite el mantenimiento constante de los tejidos del cuerpo. </a:t>
            </a:r>
          </a:p>
          <a:p>
            <a:pPr eaLnBrk="1" hangingPunct="1">
              <a:spcBef>
                <a:spcPct val="0"/>
              </a:spcBef>
              <a:buFontTx/>
              <a:buChar char="•"/>
            </a:pPr>
            <a:r>
              <a:rPr lang="es-MX" b="0" dirty="0" smtClean="0"/>
              <a:t>Para que una sustancia se absorba y se utilice en el metabolismo del cuerpo, debe transportarse en estado isotónico. </a:t>
            </a:r>
          </a:p>
          <a:p>
            <a:pPr eaLnBrk="1" hangingPunct="1">
              <a:spcBef>
                <a:spcPct val="0"/>
              </a:spcBef>
              <a:buFontTx/>
              <a:buChar char="•"/>
            </a:pPr>
            <a:r>
              <a:rPr lang="es-MX" b="0" dirty="0" smtClean="0"/>
              <a:t>Los suplementos </a:t>
            </a:r>
            <a:r>
              <a:rPr lang="es-MX" b="0" dirty="0" err="1" smtClean="0"/>
              <a:t>Isotonix</a:t>
            </a:r>
            <a:r>
              <a:rPr lang="en-US" b="0" dirty="0" smtClean="0"/>
              <a:t>™</a:t>
            </a:r>
            <a:r>
              <a:rPr lang="es-MX" b="0" dirty="0" smtClean="0"/>
              <a:t> se administran en solución isotónica. Esto significa que el cuerpo trabaja menos para obtener la máxima absorción. </a:t>
            </a:r>
          </a:p>
          <a:p>
            <a:pPr eaLnBrk="1" hangingPunct="1">
              <a:spcBef>
                <a:spcPct val="0"/>
              </a:spcBef>
              <a:buFontTx/>
              <a:buChar char="•"/>
            </a:pPr>
            <a:r>
              <a:rPr lang="es-MX" b="0" dirty="0" smtClean="0"/>
              <a:t>El estado isotónico de la suspensión permite que los nutrientes ingresen directamente en el intestino delgado y se absorban rápidamente por el torrente sanguíneo. </a:t>
            </a:r>
          </a:p>
          <a:p>
            <a:pPr eaLnBrk="1" hangingPunct="1">
              <a:spcBef>
                <a:spcPct val="0"/>
              </a:spcBef>
              <a:buFontTx/>
              <a:buChar char="•"/>
            </a:pPr>
            <a:r>
              <a:rPr lang="es-MX" b="0" dirty="0" smtClean="0"/>
              <a:t>Con los productos </a:t>
            </a:r>
            <a:r>
              <a:rPr lang="es-MX" b="0" dirty="0" err="1" smtClean="0"/>
              <a:t>Isotonix</a:t>
            </a:r>
            <a:r>
              <a:rPr lang="es-MX" b="0" dirty="0" smtClean="0"/>
              <a:t> se pierde poco valor nutritivo, ya que la absorción de nutrientes es muy efectiva y se obtienen los mejores</a:t>
            </a:r>
            <a:r>
              <a:rPr lang="es-MX" dirty="0" smtClean="0"/>
              <a:t> resultados</a:t>
            </a:r>
          </a:p>
          <a:p>
            <a:pPr eaLnBrk="1" hangingPunct="1">
              <a:spcBef>
                <a:spcPct val="0"/>
              </a:spcBef>
            </a:pPr>
            <a:endParaRPr lang="es-MX" dirty="0" smtClean="0"/>
          </a:p>
          <a:p>
            <a:pPr eaLnBrk="1" hangingPunct="1">
              <a:spcBef>
                <a:spcPct val="0"/>
              </a:spcBef>
            </a:pPr>
            <a:endParaRPr lang="es-MX" dirty="0" smtClean="0"/>
          </a:p>
          <a:p>
            <a:pPr eaLnBrk="1" hangingPunct="1">
              <a:spcBef>
                <a:spcPct val="0"/>
              </a:spcBef>
            </a:pPr>
            <a:endParaRPr lang="es-MX" dirty="0" smtClean="0"/>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D044B6-D785-4B87-BD23-642F171AA39E}" type="slidenum">
              <a:rPr lang="en-US" smtClean="0"/>
              <a:pPr fontAlgn="base">
                <a:spcBef>
                  <a:spcPct val="0"/>
                </a:spcBef>
                <a:spcAft>
                  <a:spcPct val="0"/>
                </a:spcAft>
                <a:defRPr/>
              </a:pPr>
              <a:t>3</a:t>
            </a:fld>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DO" noProof="0" dirty="0" smtClean="0"/>
              <a:t>Isotonix™ Vitamina C</a:t>
            </a:r>
          </a:p>
          <a:p>
            <a:pPr marL="0" marR="0" indent="0" algn="l" defTabSz="914400" rtl="0" eaLnBrk="1" fontAlgn="auto" latinLnBrk="0" hangingPunct="1">
              <a:lnSpc>
                <a:spcPct val="100000"/>
              </a:lnSpc>
              <a:spcBef>
                <a:spcPts val="0"/>
              </a:spcBef>
              <a:spcAft>
                <a:spcPts val="0"/>
              </a:spcAft>
              <a:buClrTx/>
              <a:buSzTx/>
              <a:buFontTx/>
              <a:buNone/>
              <a:tabLst/>
              <a:defRPr/>
            </a:pPr>
            <a:endParaRPr lang="es-DO"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DO" noProof="0" dirty="0" smtClean="0"/>
              <a:t>La evidencia más convincente sugiere que la necesidad de </a:t>
            </a:r>
            <a:r>
              <a:rPr lang="es-DO" baseline="0" noProof="0" dirty="0" smtClean="0"/>
              <a:t>tomar suplementos de vitamina C está basada en el hecho de que los humanos no son capaces de producir vitamina C en sus cuerpos. Isotonix Vitamina C contiene 500 mg de vitamina C la cual contribuye al funcionamiento normal del sistema inmunológico y a proteger las células de daño oxidativo</a:t>
            </a:r>
            <a:r>
              <a:rPr lang="es-DO" noProof="0" dirty="0" smtClean="0"/>
              <a:t>. </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14DA2CF-FB1D-431C-867E-85E0478CB682}"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DO" b="1" noProof="0" dirty="0" smtClean="0"/>
              <a:t>Otros</a:t>
            </a:r>
            <a:r>
              <a:rPr lang="es-DO" b="1" baseline="0" noProof="0" dirty="0" smtClean="0"/>
              <a:t> Ingredientes </a:t>
            </a:r>
            <a:r>
              <a:rPr lang="es-DO" b="1" noProof="0" dirty="0" smtClean="0"/>
              <a:t>:</a:t>
            </a:r>
          </a:p>
          <a:p>
            <a:r>
              <a:rPr lang="es-DO" b="1" noProof="0" dirty="0" smtClean="0"/>
              <a:t>Beta Caroteno (Precursor de la Vitamina A): 800 UI</a:t>
            </a:r>
            <a:br>
              <a:rPr lang="es-DO" b="1" noProof="0" dirty="0" smtClean="0"/>
            </a:br>
            <a:r>
              <a:rPr lang="es-DO" b="0" noProof="0" dirty="0" smtClean="0"/>
              <a:t>La</a:t>
            </a:r>
            <a:r>
              <a:rPr lang="es-DO" b="0" baseline="0" noProof="0" dirty="0" smtClean="0"/>
              <a:t> vitamina A es una vitamina soluble en grasa que es parte de una familia de compuestos incluyendo retinol, retinal y beta-caroteno. El beta-caroteno también es conocido como pro-vitamina A porque puede ser convertido en vitamina A. Las mejores fuentes de vitamina A incluyen vísceras (como el hígado y el riñón) yemas de huevo, mantequilla, jugo de zanahoria, calabacín, batatas o camotes, espinaca, melocotones, productos lácteos fortificados (como la leche y algunas margarinas) y aceite de hígado de bacalao</a:t>
            </a:r>
            <a:r>
              <a:rPr lang="es-DO" noProof="0" dirty="0" smtClean="0"/>
              <a:t>. La vitamina A contribuye</a:t>
            </a:r>
            <a:r>
              <a:rPr lang="es-DO" baseline="0" noProof="0" dirty="0" smtClean="0"/>
              <a:t> al mantenimiento normal de la visión. También contribuye al mantenimiento normal de la piel y las membranas mucosas.</a:t>
            </a:r>
          </a:p>
          <a:p>
            <a:endParaRPr lang="es-DO" noProof="0" dirty="0" smtClean="0"/>
          </a:p>
          <a:p>
            <a:r>
              <a:rPr lang="es-DO" b="1" noProof="0" dirty="0" smtClean="0"/>
              <a:t>Potasio (Bicarbonato): 99 mg</a:t>
            </a:r>
            <a:br>
              <a:rPr lang="es-DO" b="1" noProof="0" dirty="0" smtClean="0"/>
            </a:br>
            <a:r>
              <a:rPr lang="es-DO" b="0" noProof="0" dirty="0" smtClean="0"/>
              <a:t>El</a:t>
            </a:r>
            <a:r>
              <a:rPr lang="es-DO" b="0" baseline="0" noProof="0" dirty="0" smtClean="0"/>
              <a:t> potasio es un electrolito almacenado en los músculos. Los alimentos ricos en potasio incluyen bananas, naranjas, melón cantaloupe, aguacate, espinaca cruda, repollo o col y apio. El potasio es un macro-mineral esencial que ayuda a mantener el balance de fluidos en el cuerpo. También juega un papel en una gran variedad de procesos fisiológicos y bioquímicos.</a:t>
            </a:r>
            <a:endParaRPr lang="es-DO" noProof="0" dirty="0" smtClean="0"/>
          </a:p>
          <a:p>
            <a:endParaRPr lang="es-DO" noProof="0" dirty="0"/>
          </a:p>
        </p:txBody>
      </p:sp>
      <p:sp>
        <p:nvSpPr>
          <p:cNvPr id="4" name="Slide Number Placeholder 3"/>
          <p:cNvSpPr>
            <a:spLocks noGrp="1"/>
          </p:cNvSpPr>
          <p:nvPr>
            <p:ph type="sldNum" sz="quarter" idx="10"/>
          </p:nvPr>
        </p:nvSpPr>
        <p:spPr/>
        <p:txBody>
          <a:bodyPr/>
          <a:lstStyle/>
          <a:p>
            <a:fld id="{114DA2CF-FB1D-431C-867E-85E0478CB682}"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4DA2CF-FB1D-431C-867E-85E0478CB682}" type="slidenum">
              <a:rPr lang="en-US" smtClean="0"/>
              <a:pPr/>
              <a:t>32</a:t>
            </a:fld>
            <a:endParaRPr lang="en-US"/>
          </a:p>
        </p:txBody>
      </p:sp>
    </p:spTree>
    <p:extLst>
      <p:ext uri="{BB962C8B-B14F-4D97-AF65-F5344CB8AC3E}">
        <p14:creationId xmlns:p14="http://schemas.microsoft.com/office/powerpoint/2010/main" val="2369298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4DA2CF-FB1D-431C-867E-85E0478CB682}"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14DA2CF-FB1D-431C-867E-85E0478CB682}"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4DA2CF-FB1D-431C-867E-85E0478CB682}" type="slidenum">
              <a:rPr lang="en-US" smtClean="0"/>
              <a:pPr/>
              <a:t>35</a:t>
            </a:fld>
            <a:endParaRPr lang="en-US"/>
          </a:p>
        </p:txBody>
      </p:sp>
    </p:spTree>
    <p:extLst>
      <p:ext uri="{BB962C8B-B14F-4D97-AF65-F5344CB8AC3E}">
        <p14:creationId xmlns:p14="http://schemas.microsoft.com/office/powerpoint/2010/main" val="2369298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4DA2CF-FB1D-431C-867E-85E0478CB682}"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4DA2CF-FB1D-431C-867E-85E0478CB682}"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114DA2CF-FB1D-431C-867E-85E0478CB682}"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dirty="0"/>
          </a:p>
        </p:txBody>
      </p:sp>
      <p:sp>
        <p:nvSpPr>
          <p:cNvPr id="4" name="Slide Number Placeholder 3"/>
          <p:cNvSpPr>
            <a:spLocks noGrp="1"/>
          </p:cNvSpPr>
          <p:nvPr>
            <p:ph type="sldNum" sz="quarter" idx="10"/>
          </p:nvPr>
        </p:nvSpPr>
        <p:spPr/>
        <p:txBody>
          <a:bodyPr/>
          <a:lstStyle/>
          <a:p>
            <a:fld id="{114DA2CF-FB1D-431C-867E-85E0478CB682}" type="slidenum">
              <a:rPr lang="en-US" smtClean="0"/>
              <a:pPr/>
              <a:t>39</a:t>
            </a:fld>
            <a:endParaRPr lang="en-US"/>
          </a:p>
        </p:txBody>
      </p:sp>
    </p:spTree>
    <p:extLst>
      <p:ext uri="{BB962C8B-B14F-4D97-AF65-F5344CB8AC3E}">
        <p14:creationId xmlns:p14="http://schemas.microsoft.com/office/powerpoint/2010/main" val="3953271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Traducción del texto</a:t>
            </a:r>
            <a:r>
              <a:rPr lang="es-ES" baseline="0" dirty="0" smtClean="0"/>
              <a:t> en el gráfico:</a:t>
            </a:r>
          </a:p>
          <a:p>
            <a:endParaRPr lang="es-ES" dirty="0" smtClean="0"/>
          </a:p>
          <a:p>
            <a:r>
              <a:rPr lang="es-ES" dirty="0" smtClean="0"/>
              <a:t>tableta estándar/cápsula/cápsula blanda </a:t>
            </a:r>
          </a:p>
          <a:p>
            <a:r>
              <a:rPr lang="es-ES" dirty="0" smtClean="0"/>
              <a:t>•  Se absorbe rápidamente por el organismo</a:t>
            </a:r>
          </a:p>
          <a:p>
            <a:r>
              <a:rPr lang="es-ES" dirty="0" smtClean="0"/>
              <a:t> • Gran concentración de vitaminas y minerales</a:t>
            </a:r>
          </a:p>
          <a:p>
            <a:r>
              <a:rPr lang="es-ES" dirty="0" smtClean="0"/>
              <a:t> • Máximos resultados</a:t>
            </a:r>
          </a:p>
          <a:p>
            <a:r>
              <a:rPr lang="es-ES" dirty="0" smtClean="0"/>
              <a:t>válvula pilórica</a:t>
            </a:r>
          </a:p>
          <a:p>
            <a:r>
              <a:rPr lang="es-ES" dirty="0" smtClean="0"/>
              <a:t> intestino delgado</a:t>
            </a:r>
          </a:p>
          <a:p>
            <a:r>
              <a:rPr lang="es-ES" dirty="0" smtClean="0"/>
              <a:t> (donde ocurre la absorción)</a:t>
            </a:r>
          </a:p>
          <a:p>
            <a:r>
              <a:rPr lang="es-ES" dirty="0" smtClean="0"/>
              <a:t>estómago</a:t>
            </a:r>
          </a:p>
          <a:p>
            <a:r>
              <a:rPr lang="es-ES" dirty="0" smtClean="0"/>
              <a:t> solución isotónica</a:t>
            </a:r>
          </a:p>
          <a:p>
            <a:r>
              <a:rPr lang="es-ES" dirty="0" smtClean="0"/>
              <a:t>1. La solución isotónica entra en el estómago</a:t>
            </a:r>
          </a:p>
          <a:p>
            <a:r>
              <a:rPr lang="es-ES" dirty="0" smtClean="0"/>
              <a:t> 2.La solución estimula la apertura de la válvula pilórica mientras que pequeñas contracciones musculares vierten la solución dentro del intestino delgado</a:t>
            </a:r>
          </a:p>
          <a:p>
            <a:r>
              <a:rPr lang="es-ES" dirty="0" smtClean="0"/>
              <a:t> 3. El intestino delgado absorbe la solución</a:t>
            </a:r>
          </a:p>
          <a:p>
            <a:r>
              <a:rPr lang="es-ES" dirty="0" smtClean="0"/>
              <a:t>Mínima absorción</a:t>
            </a:r>
          </a:p>
          <a:p>
            <a:r>
              <a:rPr lang="es-ES" dirty="0" smtClean="0"/>
              <a:t> Los ingredientes se diluyen</a:t>
            </a:r>
          </a:p>
          <a:p>
            <a:r>
              <a:rPr lang="es-ES" dirty="0" smtClean="0"/>
              <a:t> 1. La píldora entra en el estómago y requiere su digestión</a:t>
            </a:r>
          </a:p>
          <a:p>
            <a:r>
              <a:rPr lang="es-ES" dirty="0" smtClean="0"/>
              <a:t> 2. La píldora apenas comienza a ser digerida</a:t>
            </a:r>
          </a:p>
          <a:p>
            <a:r>
              <a:rPr lang="es-ES" dirty="0" smtClean="0"/>
              <a:t> 3. La píldora se disuelve y libera su contenido en el estómago</a:t>
            </a:r>
          </a:p>
          <a:p>
            <a:r>
              <a:rPr lang="es-ES" dirty="0" smtClean="0"/>
              <a:t>Válvula pilórica</a:t>
            </a:r>
          </a:p>
          <a:p>
            <a:r>
              <a:rPr lang="es-ES" dirty="0" smtClean="0"/>
              <a:t> Intestino delgado</a:t>
            </a:r>
          </a:p>
          <a:p>
            <a:r>
              <a:rPr lang="es-ES" dirty="0" smtClean="0"/>
              <a:t> (donde ocurre la absorción)</a:t>
            </a:r>
          </a:p>
          <a:p>
            <a:r>
              <a:rPr lang="es-ES" dirty="0" smtClean="0"/>
              <a:t>Estómago</a:t>
            </a:r>
          </a:p>
          <a:p>
            <a:r>
              <a:rPr lang="es-ES" dirty="0" smtClean="0"/>
              <a:t>Cápsula o tableta de vitaminas estándar</a:t>
            </a:r>
          </a:p>
          <a:p>
            <a:endParaRPr lang="en-US" dirty="0" smtClean="0"/>
          </a:p>
          <a:p>
            <a:endParaRPr lang="en-US" dirty="0" smtClean="0"/>
          </a:p>
          <a:p>
            <a:endParaRPr lang="en-US" dirty="0" smtClean="0"/>
          </a:p>
          <a:p>
            <a:endParaRPr lang="es-ES" dirty="0"/>
          </a:p>
        </p:txBody>
      </p:sp>
      <p:sp>
        <p:nvSpPr>
          <p:cNvPr id="4" name="3 Marcador de número de diapositiva"/>
          <p:cNvSpPr>
            <a:spLocks noGrp="1"/>
          </p:cNvSpPr>
          <p:nvPr>
            <p:ph type="sldNum" sz="quarter" idx="10"/>
          </p:nvPr>
        </p:nvSpPr>
        <p:spPr/>
        <p:txBody>
          <a:bodyPr/>
          <a:lstStyle/>
          <a:p>
            <a:pPr>
              <a:defRPr/>
            </a:pPr>
            <a:fld id="{8338A4E0-6D66-4724-97E1-DAC18DD02DA8}"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14DA2CF-FB1D-431C-867E-85E0478CB682}"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4DA2CF-FB1D-431C-867E-85E0478CB682}" type="slidenum">
              <a:rPr lang="en-US" smtClean="0"/>
              <a:pPr/>
              <a:t>41</a:t>
            </a:fld>
            <a:endParaRPr lang="en-US"/>
          </a:p>
        </p:txBody>
      </p:sp>
    </p:spTree>
    <p:extLst>
      <p:ext uri="{BB962C8B-B14F-4D97-AF65-F5344CB8AC3E}">
        <p14:creationId xmlns:p14="http://schemas.microsoft.com/office/powerpoint/2010/main" val="39910479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4DA2CF-FB1D-431C-867E-85E0478CB682}" type="slidenum">
              <a:rPr lang="en-US" smtClean="0"/>
              <a:pPr/>
              <a:t>42</a:t>
            </a:fld>
            <a:endParaRPr lang="en-US"/>
          </a:p>
        </p:txBody>
      </p:sp>
    </p:spTree>
    <p:extLst>
      <p:ext uri="{BB962C8B-B14F-4D97-AF65-F5344CB8AC3E}">
        <p14:creationId xmlns:p14="http://schemas.microsoft.com/office/powerpoint/2010/main" val="3991047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4DA2CF-FB1D-431C-867E-85E0478CB682}" type="slidenum">
              <a:rPr lang="en-US" smtClean="0"/>
              <a:pPr/>
              <a:t>43</a:t>
            </a:fld>
            <a:endParaRPr lang="en-US"/>
          </a:p>
        </p:txBody>
      </p:sp>
    </p:spTree>
    <p:extLst>
      <p:ext uri="{BB962C8B-B14F-4D97-AF65-F5344CB8AC3E}">
        <p14:creationId xmlns:p14="http://schemas.microsoft.com/office/powerpoint/2010/main" val="16486157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114DA2CF-FB1D-431C-867E-85E0478CB682}"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DO" noProof="0" dirty="0" smtClean="0"/>
              <a:t>La</a:t>
            </a:r>
            <a:r>
              <a:rPr lang="es-DO" baseline="0" noProof="0" dirty="0" smtClean="0"/>
              <a:t> Organización Mundial de la Salud sugiere una ingesta mínima diaria de 300mg-500mg de ácidos grasos con omega 3 de AEP (ácido </a:t>
            </a:r>
            <a:r>
              <a:rPr lang="es-DO" baseline="0" noProof="0" dirty="0" err="1" smtClean="0"/>
              <a:t>eicosapentaenoico</a:t>
            </a:r>
            <a:r>
              <a:rPr lang="es-DO" baseline="0" noProof="0" dirty="0" smtClean="0"/>
              <a:t>) + ADH (ácido </a:t>
            </a:r>
            <a:r>
              <a:rPr lang="es-DO" baseline="0" noProof="0" dirty="0" err="1" smtClean="0"/>
              <a:t>docosahexaenoico</a:t>
            </a:r>
            <a:r>
              <a:rPr lang="es-DO" baseline="0" noProof="0" dirty="0" smtClean="0"/>
              <a:t>) para una mejor salud. Los estudios que usan omega-3 para la prevención de la </a:t>
            </a:r>
            <a:r>
              <a:rPr lang="es-DO" noProof="0" dirty="0" smtClean="0"/>
              <a:t>enfermedad coronaria</a:t>
            </a:r>
            <a:r>
              <a:rPr lang="es-DO" baseline="0" noProof="0" dirty="0" smtClean="0"/>
              <a:t> muestran que la ingesta aproximada de 1.2-2 mg diarios de ácidos grasos omega-3 provenientes de fuentes alimenticias está asociado con el mayor </a:t>
            </a:r>
            <a:r>
              <a:rPr lang="es-DO" noProof="0" dirty="0" smtClean="0"/>
              <a:t>de los beneficios. Otros estudios</a:t>
            </a:r>
            <a:r>
              <a:rPr lang="es-DO" baseline="0" noProof="0" dirty="0" smtClean="0"/>
              <a:t> de investigación apoyan el uso de omegas-3 en niveles de 3 o más gramos por día.</a:t>
            </a:r>
            <a:r>
              <a:rPr lang="es-DO" noProof="0" dirty="0" smtClean="0"/>
              <a:t>  </a:t>
            </a:r>
          </a:p>
          <a:p>
            <a:endParaRPr lang="es-DO" noProof="0" dirty="0" smtClean="0"/>
          </a:p>
          <a:p>
            <a:r>
              <a:rPr lang="es-DO" noProof="0" dirty="0" smtClean="0"/>
              <a:t>Tomar suplementos con omegas-3 ofrece una manera natural</a:t>
            </a:r>
            <a:r>
              <a:rPr lang="es-DO" baseline="0" noProof="0" dirty="0" smtClean="0"/>
              <a:t> de mejorar y mantener diferentes funciones del cuerpo que promueven un buen estado de salud. Estos ácidos grasos son una parte esencial e integral de lo que mantiene a nuestros cuerpos y mentes funcionando de manera eficiente y óptima por el resto de nuestras vidas.</a:t>
            </a:r>
            <a:r>
              <a:rPr lang="es-DO" noProof="0" dirty="0" smtClean="0"/>
              <a:t> </a:t>
            </a:r>
          </a:p>
          <a:p>
            <a:endParaRPr lang="en-US" dirty="0"/>
          </a:p>
        </p:txBody>
      </p:sp>
      <p:sp>
        <p:nvSpPr>
          <p:cNvPr id="4" name="Slide Number Placeholder 3"/>
          <p:cNvSpPr>
            <a:spLocks noGrp="1"/>
          </p:cNvSpPr>
          <p:nvPr>
            <p:ph type="sldNum" sz="quarter" idx="10"/>
          </p:nvPr>
        </p:nvSpPr>
        <p:spPr/>
        <p:txBody>
          <a:bodyPr/>
          <a:lstStyle/>
          <a:p>
            <a:fld id="{114DA2CF-FB1D-431C-867E-85E0478CB682}"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t">
              <a:buFont typeface="Arial" pitchFamily="34" charset="0"/>
              <a:buChar char="•"/>
            </a:pPr>
            <a:r>
              <a:rPr lang="es-DO" noProof="0" dirty="0" smtClean="0"/>
              <a:t>Los ácidos</a:t>
            </a:r>
            <a:r>
              <a:rPr lang="es-DO" baseline="0" noProof="0" dirty="0" smtClean="0"/>
              <a:t> grasos omega-3 se conocen por ser nutricionalmente esenciales para la salud y crecimiento del cuerpo humano por más de 80 años. Investigaciones demuestran que cantidades específicas de pescado, aceite de pescado, o aceite de pescado fraccionado (omega-3 purificado) están asociados con beneficios para la salud. La mejor correlación de beneficios para la salud provenientes de productos a base de pescado está relacionada con el contenido de ácidos grasos omega-3, especialmente ADH y AEP.</a:t>
            </a:r>
            <a:r>
              <a:rPr lang="es-DO" noProof="0" dirty="0" smtClean="0"/>
              <a:t> </a:t>
            </a:r>
          </a:p>
          <a:p>
            <a:pPr fontAlgn="t">
              <a:buFont typeface="Arial" pitchFamily="34" charset="0"/>
              <a:buChar char="•"/>
            </a:pPr>
            <a:r>
              <a:rPr lang="es-DO" noProof="0" dirty="0" smtClean="0"/>
              <a:t>Estudios</a:t>
            </a:r>
            <a:r>
              <a:rPr lang="es-DO" baseline="0" noProof="0" dirty="0" smtClean="0"/>
              <a:t> indican que estos ácidos grasos son críticos para el desarrollo y crecimiento normal en los niños, salud e integridad celular, funcionamiento adecuado de los neurotransmisores del cerebro y salud cognitiva, y para la salud e integridad del tracto gastrointestinal (GI).</a:t>
            </a:r>
            <a:r>
              <a:rPr lang="es-DO" noProof="0" dirty="0" smtClean="0"/>
              <a:t> </a:t>
            </a:r>
          </a:p>
          <a:p>
            <a:pPr fontAlgn="t">
              <a:buFont typeface="Arial" pitchFamily="34" charset="0"/>
              <a:buChar char="•"/>
            </a:pPr>
            <a:r>
              <a:rPr lang="es-DO" noProof="0" dirty="0" smtClean="0"/>
              <a:t>Las omegas-3</a:t>
            </a:r>
            <a:r>
              <a:rPr lang="es-DO" baseline="0" noProof="0" dirty="0" smtClean="0"/>
              <a:t> también son importantes en el mantenimiento del flujo normal sanguíneo, en vista de que promueven niveles normales fibrinógenos (coagulación o coágulos de sangre), el cual contribuye a la actividad normal de las plaquetas y mejora la circulación sanguínea. Tomar suplementos con altos niveles de ácidos grasos omega-3 ha demostrado reducir los triglicéridos, el ritmo cardíaco, presión arterial, y la arteriosclerosis (endurecimiento de las arterias). </a:t>
            </a:r>
            <a:r>
              <a:rPr lang="es-DO" noProof="0" dirty="0" smtClean="0"/>
              <a:t> </a:t>
            </a:r>
          </a:p>
          <a:p>
            <a:pPr fontAlgn="t">
              <a:buFont typeface="Arial" pitchFamily="34" charset="0"/>
              <a:buChar char="•"/>
            </a:pPr>
            <a:r>
              <a:rPr lang="es-DO" noProof="0" dirty="0" smtClean="0"/>
              <a:t>Las</a:t>
            </a:r>
            <a:r>
              <a:rPr lang="es-DO" baseline="0" noProof="0" dirty="0" smtClean="0"/>
              <a:t> </a:t>
            </a:r>
            <a:r>
              <a:rPr lang="es-DO" noProof="0" dirty="0" smtClean="0"/>
              <a:t>Omega-3 ha demostrado tener efectos positivos en la artritis</a:t>
            </a:r>
            <a:r>
              <a:rPr lang="es-DO" baseline="0" noProof="0" dirty="0" smtClean="0"/>
              <a:t> y arritmias cardíacas. Evidencia preliminar también sugiere que los ácidos grasos omega-3 pueden ayudar en casos de depresión y ansiedad, así como para el funcionamiento y salud ocular.</a:t>
            </a:r>
            <a:r>
              <a:rPr lang="es-DO" noProof="0" dirty="0" smtClean="0"/>
              <a:t>    </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114DA2CF-FB1D-431C-867E-85E0478CB682}"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DO" sz="1200" kern="1200" noProof="0" dirty="0" smtClean="0">
                <a:solidFill>
                  <a:schemeClr val="tx1"/>
                </a:solidFill>
                <a:latin typeface="+mn-lt"/>
                <a:ea typeface="+mn-ea"/>
                <a:cs typeface="+mn-cs"/>
              </a:rPr>
              <a:t>Anchoas y sardinas (y algunos caballas) son usados</a:t>
            </a:r>
            <a:r>
              <a:rPr lang="es-DO" sz="1200" kern="1200" baseline="0" noProof="0" dirty="0" smtClean="0">
                <a:solidFill>
                  <a:schemeClr val="tx1"/>
                </a:solidFill>
                <a:latin typeface="+mn-lt"/>
                <a:ea typeface="+mn-ea"/>
                <a:cs typeface="+mn-cs"/>
              </a:rPr>
              <a:t> en nuestro producto Omega 3 en vista de que estos peces posee un alto contenido en omegas 3, especialmente AEP &amp; ADH. Las anchoas y sardinas son especialmente buenas de usar porque poseen una vida corta y por ende tienen menor tendencia de acumular contaminantes ambientales que pueden ser encontrados en peces que poseen una vida más larga. Estos peces más pequeños también producen rápidamente en vista de que tienen una vida corta por lo que suplen mejor. </a:t>
            </a:r>
            <a:endParaRPr lang="es-DO" sz="1200" kern="1200" noProof="0" dirty="0" smtClean="0">
              <a:solidFill>
                <a:schemeClr val="tx1"/>
              </a:solidFill>
              <a:latin typeface="+mn-lt"/>
              <a:ea typeface="+mn-ea"/>
              <a:cs typeface="+mn-cs"/>
            </a:endParaRPr>
          </a:p>
          <a:p>
            <a:endParaRPr lang="es-DO" sz="1200" kern="1200" noProof="0" dirty="0" smtClean="0">
              <a:solidFill>
                <a:schemeClr val="tx1"/>
              </a:solidFill>
              <a:latin typeface="+mn-lt"/>
              <a:ea typeface="+mn-ea"/>
              <a:cs typeface="+mn-cs"/>
            </a:endParaRPr>
          </a:p>
          <a:p>
            <a:r>
              <a:rPr lang="es-DO" sz="1200" kern="1200" noProof="0" dirty="0" smtClean="0">
                <a:solidFill>
                  <a:schemeClr val="tx1"/>
                </a:solidFill>
                <a:latin typeface="+mn-lt"/>
                <a:ea typeface="+mn-ea"/>
                <a:cs typeface="+mn-cs"/>
              </a:rPr>
              <a:t>Además este aceite de pescado</a:t>
            </a:r>
            <a:r>
              <a:rPr lang="es-DO" sz="1200" kern="1200" baseline="0" noProof="0" dirty="0" smtClean="0">
                <a:solidFill>
                  <a:schemeClr val="tx1"/>
                </a:solidFill>
                <a:latin typeface="+mn-lt"/>
                <a:ea typeface="+mn-ea"/>
                <a:cs typeface="+mn-cs"/>
              </a:rPr>
              <a:t> es “proviene de las Sardinas y Anchoas silvestres más puras que son atrapadas en aguas frías e inmaculadas de Sur América, donde hay un cantidad menor significativa de impurezas ambientales</a:t>
            </a:r>
            <a:r>
              <a:rPr lang="es-DO" sz="1200" kern="1200" noProof="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14DA2CF-FB1D-431C-867E-85E0478CB682}"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dirty="0"/>
          </a:p>
        </p:txBody>
      </p:sp>
      <p:sp>
        <p:nvSpPr>
          <p:cNvPr id="4" name="Slide Number Placeholder 3"/>
          <p:cNvSpPr>
            <a:spLocks noGrp="1"/>
          </p:cNvSpPr>
          <p:nvPr>
            <p:ph type="sldNum" sz="quarter" idx="10"/>
          </p:nvPr>
        </p:nvSpPr>
        <p:spPr/>
        <p:txBody>
          <a:bodyPr/>
          <a:lstStyle/>
          <a:p>
            <a:fld id="{114DA2CF-FB1D-431C-867E-85E0478CB682}" type="slidenum">
              <a:rPr lang="en-US" smtClean="0"/>
              <a:pPr/>
              <a:t>48</a:t>
            </a:fld>
            <a:endParaRPr lang="en-US"/>
          </a:p>
        </p:txBody>
      </p:sp>
    </p:spTree>
    <p:extLst>
      <p:ext uri="{BB962C8B-B14F-4D97-AF65-F5344CB8AC3E}">
        <p14:creationId xmlns:p14="http://schemas.microsoft.com/office/powerpoint/2010/main" val="343757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Traducción</a:t>
            </a:r>
            <a:r>
              <a:rPr lang="es-ES" baseline="0" dirty="0" smtClean="0"/>
              <a:t> del texto en el gráfico:</a:t>
            </a:r>
            <a:endParaRPr lang="es-ES" dirty="0" smtClean="0"/>
          </a:p>
          <a:p>
            <a:endParaRPr lang="es-ES" dirty="0" smtClean="0"/>
          </a:p>
          <a:p>
            <a:r>
              <a:rPr lang="es-ES" dirty="0" err="1" smtClean="0"/>
              <a:t>Take</a:t>
            </a:r>
            <a:r>
              <a:rPr lang="es-ES" dirty="0" smtClean="0"/>
              <a:t> </a:t>
            </a:r>
            <a:r>
              <a:rPr lang="es-ES" dirty="0" err="1" smtClean="0"/>
              <a:t>day</a:t>
            </a:r>
            <a:r>
              <a:rPr lang="es-ES" dirty="0" smtClean="0"/>
              <a:t> </a:t>
            </a:r>
            <a:r>
              <a:rPr lang="es-ES" dirty="0" err="1" smtClean="0"/>
              <a:t>Before</a:t>
            </a:r>
            <a:r>
              <a:rPr lang="es-ES" dirty="0" smtClean="0"/>
              <a:t> X-</a:t>
            </a:r>
            <a:r>
              <a:rPr lang="es-ES" dirty="0" err="1" smtClean="0"/>
              <a:t>ray</a:t>
            </a:r>
            <a:r>
              <a:rPr lang="es-ES" dirty="0" smtClean="0"/>
              <a:t>		Radiografía del día posterior </a:t>
            </a:r>
          </a:p>
          <a:p>
            <a:r>
              <a:rPr lang="es-ES" dirty="0" err="1" smtClean="0"/>
              <a:t>Transverse</a:t>
            </a:r>
            <a:r>
              <a:rPr lang="es-ES" dirty="0" smtClean="0"/>
              <a:t> colon		Colon transverso </a:t>
            </a:r>
          </a:p>
          <a:p>
            <a:r>
              <a:rPr lang="es-ES" dirty="0" err="1" smtClean="0"/>
              <a:t>Taken</a:t>
            </a:r>
            <a:r>
              <a:rPr lang="es-ES" dirty="0" smtClean="0"/>
              <a:t> </a:t>
            </a:r>
            <a:r>
              <a:rPr lang="es-ES" dirty="0" err="1" smtClean="0"/>
              <a:t>day</a:t>
            </a:r>
            <a:r>
              <a:rPr lang="es-ES" dirty="0" smtClean="0"/>
              <a:t> of  X-</a:t>
            </a:r>
            <a:r>
              <a:rPr lang="es-ES" dirty="0" err="1" smtClean="0"/>
              <a:t>ray</a:t>
            </a:r>
            <a:r>
              <a:rPr lang="es-ES" dirty="0" smtClean="0"/>
              <a:t>		Radiografía del día en que se tomó el producto</a:t>
            </a:r>
          </a:p>
          <a:p>
            <a:r>
              <a:rPr lang="es-ES" dirty="0" err="1" smtClean="0"/>
              <a:t>Ascending</a:t>
            </a:r>
            <a:r>
              <a:rPr lang="es-ES" dirty="0" smtClean="0"/>
              <a:t> colon		Colon ascendente </a:t>
            </a:r>
          </a:p>
          <a:p>
            <a:r>
              <a:rPr lang="es-ES" dirty="0" err="1" smtClean="0"/>
              <a:t>Rectum</a:t>
            </a:r>
            <a:r>
              <a:rPr lang="es-ES" dirty="0" smtClean="0"/>
              <a:t>			Recto</a:t>
            </a:r>
          </a:p>
          <a:p>
            <a:r>
              <a:rPr lang="en-US" dirty="0" smtClean="0"/>
              <a:t>Taken two days before X-ray</a:t>
            </a:r>
            <a:r>
              <a:rPr lang="es-ES" dirty="0" smtClean="0"/>
              <a:t>	Radiografía de 2 días después de tomarlo</a:t>
            </a:r>
          </a:p>
          <a:p>
            <a:endParaRPr lang="es-ES" dirty="0"/>
          </a:p>
        </p:txBody>
      </p:sp>
      <p:sp>
        <p:nvSpPr>
          <p:cNvPr id="4" name="3 Marcador de número de diapositiva"/>
          <p:cNvSpPr>
            <a:spLocks noGrp="1"/>
          </p:cNvSpPr>
          <p:nvPr>
            <p:ph type="sldNum" sz="quarter" idx="10"/>
          </p:nvPr>
        </p:nvSpPr>
        <p:spPr/>
        <p:txBody>
          <a:bodyPr/>
          <a:lstStyle/>
          <a:p>
            <a:pPr>
              <a:defRPr/>
            </a:pPr>
            <a:fld id="{8338A4E0-6D66-4724-97E1-DAC18DD02DA8}"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OPC-3 isotonic formulation</a:t>
            </a:r>
          </a:p>
          <a:p>
            <a:r>
              <a:rPr lang="en-US" sz="1200" i="1" kern="1200" dirty="0" smtClean="0">
                <a:solidFill>
                  <a:schemeClr val="tx1"/>
                </a:solidFill>
                <a:latin typeface="+mn-lt"/>
                <a:ea typeface="+mn-ea"/>
                <a:cs typeface="+mn-cs"/>
              </a:rPr>
              <a:t>OPC-3</a:t>
            </a:r>
            <a:r>
              <a:rPr lang="en-US" sz="1200" i="1" kern="1200" baseline="0" dirty="0" smtClean="0">
                <a:solidFill>
                  <a:schemeClr val="tx1"/>
                </a:solidFill>
                <a:latin typeface="+mn-lt"/>
                <a:ea typeface="+mn-ea"/>
                <a:cs typeface="+mn-cs"/>
              </a:rPr>
              <a:t> tablet</a:t>
            </a:r>
          </a:p>
          <a:p>
            <a:endParaRPr lang="en-US" sz="1200" kern="1200" baseline="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Fórmula isotónica  de OPC-3 </a:t>
            </a:r>
            <a:endParaRPr lang="en-U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T</a:t>
            </a:r>
            <a:r>
              <a:rPr lang="en-US" sz="1200" kern="1200" dirty="0" err="1" smtClean="0">
                <a:solidFill>
                  <a:schemeClr val="tx1"/>
                </a:solidFill>
                <a:latin typeface="+mn-lt"/>
                <a:ea typeface="+mn-ea"/>
                <a:cs typeface="+mn-cs"/>
              </a:rPr>
              <a:t>abletas</a:t>
            </a:r>
            <a:r>
              <a:rPr lang="en-US" sz="1200" kern="1200" dirty="0" smtClean="0">
                <a:solidFill>
                  <a:schemeClr val="tx1"/>
                </a:solidFill>
                <a:latin typeface="+mn-lt"/>
                <a:ea typeface="+mn-ea"/>
                <a:cs typeface="+mn-cs"/>
              </a:rPr>
              <a:t> de OPC-3 </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Plasma radical reduction rate to baseline (units/min)</a:t>
            </a:r>
          </a:p>
          <a:p>
            <a:r>
              <a:rPr lang="en-US" sz="1200" i="1" kern="1200" dirty="0" smtClean="0">
                <a:solidFill>
                  <a:schemeClr val="tx1"/>
                </a:solidFill>
                <a:latin typeface="+mn-lt"/>
                <a:ea typeface="+mn-ea"/>
                <a:cs typeface="+mn-cs"/>
              </a:rPr>
              <a:t>Time after </a:t>
            </a:r>
            <a:r>
              <a:rPr lang="en-US" sz="1200" i="1" kern="1200" dirty="0" err="1" smtClean="0">
                <a:solidFill>
                  <a:schemeClr val="tx1"/>
                </a:solidFill>
                <a:latin typeface="+mn-lt"/>
                <a:ea typeface="+mn-ea"/>
                <a:cs typeface="+mn-cs"/>
              </a:rPr>
              <a:t>comsuption</a:t>
            </a:r>
            <a:r>
              <a:rPr lang="en-US" sz="1200" i="1" kern="1200" dirty="0" smtClean="0">
                <a:solidFill>
                  <a:schemeClr val="tx1"/>
                </a:solidFill>
                <a:latin typeface="+mn-lt"/>
                <a:ea typeface="+mn-ea"/>
                <a:cs typeface="+mn-cs"/>
              </a:rPr>
              <a:t> (min)</a:t>
            </a:r>
          </a:p>
          <a:p>
            <a:r>
              <a:rPr lang="en-US" sz="1200" i="1" kern="1200" dirty="0" smtClean="0">
                <a:solidFill>
                  <a:schemeClr val="tx1"/>
                </a:solidFill>
                <a:latin typeface="+mn-lt"/>
                <a:ea typeface="+mn-ea"/>
                <a:cs typeface="+mn-cs"/>
              </a:rPr>
              <a:t>Time after consumption (min)</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smtClean="0"/>
              <a:t>Línea básica de la</a:t>
            </a:r>
            <a:r>
              <a:rPr lang="es-ES" sz="1200" baseline="0" dirty="0" smtClean="0"/>
              <a:t> </a:t>
            </a:r>
            <a:r>
              <a:rPr lang="es-ES" sz="1200" dirty="0" smtClean="0"/>
              <a:t>tasa de reducción radical del plasma (unidades por minuto)</a:t>
            </a:r>
            <a:endParaRPr lang="es-ES" dirty="0" smtClean="0"/>
          </a:p>
          <a:p>
            <a:r>
              <a:rPr lang="es-ES" sz="1200" kern="1200" dirty="0" smtClean="0">
                <a:solidFill>
                  <a:schemeClr val="tx1"/>
                </a:solidFill>
                <a:latin typeface="+mn-lt"/>
                <a:ea typeface="+mn-ea"/>
                <a:cs typeface="+mn-cs"/>
              </a:rPr>
              <a:t>Tiempo posterior al consumo (min)</a:t>
            </a:r>
            <a:endParaRPr lang="en-U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Tiempo posterior al consumo (min)</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Start</a:t>
            </a:r>
          </a:p>
          <a:p>
            <a:r>
              <a:rPr lang="en-US" sz="1200" kern="1200" dirty="0" err="1" smtClean="0">
                <a:solidFill>
                  <a:schemeClr val="tx1"/>
                </a:solidFill>
                <a:latin typeface="+mn-lt"/>
                <a:ea typeface="+mn-ea"/>
                <a:cs typeface="+mn-cs"/>
              </a:rPr>
              <a:t>Inicio</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Time after consumption (min)</a:t>
            </a:r>
          </a:p>
          <a:p>
            <a:r>
              <a:rPr lang="es-ES" sz="1200" dirty="0" smtClean="0"/>
              <a:t>Tiempo posterior al consumo (min)</a:t>
            </a:r>
            <a:endParaRPr lang="en-US" sz="1200" kern="1200" dirty="0" smtClean="0">
              <a:solidFill>
                <a:schemeClr val="tx1"/>
              </a:solidFill>
              <a:latin typeface="+mn-lt"/>
              <a:ea typeface="+mn-ea"/>
              <a:cs typeface="+mn-cs"/>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14DA2CF-FB1D-431C-867E-85E0478CB682}"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s-MX" b="0" dirty="0" smtClean="0">
                <a:solidFill>
                  <a:schemeClr val="tx1"/>
                </a:solidFill>
              </a:rPr>
              <a:t>Las píldoras pueden no disolverse por </a:t>
            </a:r>
            <a:r>
              <a:rPr lang="es-MX" b="0" dirty="0" smtClean="0"/>
              <a:t>completo antes de pasar al tracto intestinal</a:t>
            </a:r>
          </a:p>
          <a:p>
            <a:pPr eaLnBrk="1" hangingPunct="1">
              <a:spcBef>
                <a:spcPct val="0"/>
              </a:spcBef>
              <a:buFontTx/>
              <a:buChar char="•"/>
            </a:pPr>
            <a:endParaRPr lang="es-MX" dirty="0" smtClean="0"/>
          </a:p>
          <a:p>
            <a:pPr eaLnBrk="1" hangingPunct="1">
              <a:spcBef>
                <a:spcPct val="0"/>
              </a:spcBef>
              <a:buFontTx/>
              <a:buChar char="•"/>
            </a:pPr>
            <a:r>
              <a:rPr lang="es-MX" dirty="0" smtClean="0"/>
              <a:t>Las píldoras pueden quedar atrapadas en los pliegues del estómago</a:t>
            </a:r>
          </a:p>
          <a:p>
            <a:pPr eaLnBrk="1" hangingPunct="1">
              <a:spcBef>
                <a:spcPct val="0"/>
              </a:spcBef>
              <a:buFontTx/>
              <a:buChar char="•"/>
            </a:pPr>
            <a:endParaRPr lang="es-MX" dirty="0" smtClean="0"/>
          </a:p>
          <a:p>
            <a:pPr eaLnBrk="1" hangingPunct="1">
              <a:spcBef>
                <a:spcPct val="0"/>
              </a:spcBef>
              <a:buFontTx/>
              <a:buChar char="•"/>
            </a:pPr>
            <a:r>
              <a:rPr lang="es-MX" dirty="0" smtClean="0"/>
              <a:t>Si se disuelven, se desperdician debido a la ingesta de agua en el estómago, las zonas de absorción se saturan.</a:t>
            </a:r>
          </a:p>
          <a:p>
            <a:pPr eaLnBrk="1" hangingPunct="1">
              <a:spcBef>
                <a:spcPct val="0"/>
              </a:spcBef>
            </a:pPr>
            <a:endParaRPr lang="en-US" dirty="0" smtClean="0"/>
          </a:p>
          <a:p>
            <a:pPr eaLnBrk="1" hangingPunct="1">
              <a:spcBef>
                <a:spcPct val="0"/>
              </a:spcBef>
            </a:pPr>
            <a:r>
              <a:rPr lang="es-ES" dirty="0" smtClean="0"/>
              <a:t> </a:t>
            </a:r>
            <a:endParaRPr lang="en-US" dirty="0" smtClean="0"/>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EEFE2D-00BE-429E-BC3E-C68B07E21BD3}"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28600" indent="-228600" eaLnBrk="1" fontAlgn="auto" hangingPunct="1">
              <a:spcBef>
                <a:spcPts val="0"/>
              </a:spcBef>
              <a:spcAft>
                <a:spcPts val="0"/>
              </a:spcAft>
              <a:buFont typeface="+mj-lt"/>
              <a:buAutoNum type="arabicPeriod"/>
              <a:defRPr/>
            </a:pPr>
            <a:r>
              <a:rPr lang="es-ES" b="0" dirty="0" smtClean="0"/>
              <a:t>Los productos </a:t>
            </a:r>
            <a:r>
              <a:rPr lang="en-US" b="0" dirty="0" smtClean="0"/>
              <a:t>Isotonix</a:t>
            </a:r>
            <a:r>
              <a:rPr lang="en-US" b="0" baseline="30000" dirty="0" smtClean="0"/>
              <a:t>TM</a:t>
            </a:r>
            <a:r>
              <a:rPr lang="es-ES" b="0" dirty="0" smtClean="0"/>
              <a:t> </a:t>
            </a:r>
            <a:r>
              <a:rPr lang="es-ES" b="0" dirty="0" smtClean="0">
                <a:solidFill>
                  <a:srgbClr val="FF0000"/>
                </a:solidFill>
              </a:rPr>
              <a:t>pasan</a:t>
            </a:r>
            <a:r>
              <a:rPr lang="es-ES" b="0" dirty="0" smtClean="0"/>
              <a:t> por el estómago a una velocidad óptima brindando máxima absorción.</a:t>
            </a:r>
          </a:p>
          <a:p>
            <a:pPr marL="228600" indent="-228600" eaLnBrk="1" fontAlgn="auto" hangingPunct="1">
              <a:spcBef>
                <a:spcPts val="0"/>
              </a:spcBef>
              <a:spcAft>
                <a:spcPts val="0"/>
              </a:spcAft>
              <a:buFont typeface="+mj-lt"/>
              <a:buAutoNum type="arabicPeriod"/>
              <a:defRPr/>
            </a:pPr>
            <a:r>
              <a:rPr lang="es-ES" b="0" dirty="0" smtClean="0"/>
              <a:t>El proceso es rápido pero controlado, permitiendo que los mecanismos de transporte del cuerpo hagan llegar las vitaminas al torrente sanguíneo.</a:t>
            </a:r>
          </a:p>
          <a:p>
            <a:pPr marL="228600" indent="-228600" eaLnBrk="1" fontAlgn="auto" hangingPunct="1">
              <a:spcBef>
                <a:spcPts val="0"/>
              </a:spcBef>
              <a:spcAft>
                <a:spcPts val="0"/>
              </a:spcAft>
              <a:buFont typeface="+mj-lt"/>
              <a:buAutoNum type="arabicPeriod"/>
              <a:defRPr/>
            </a:pPr>
            <a:r>
              <a:rPr lang="es-ES" b="0" dirty="0" smtClean="0"/>
              <a:t>Los productos Isotonix tienen retardantes para proteger los nutrientes de la degradación causada por el ácido clorhídrico en el estómago.</a:t>
            </a:r>
          </a:p>
          <a:p>
            <a:pPr marL="228600" indent="-228600" eaLnBrk="1" fontAlgn="auto" hangingPunct="1">
              <a:spcBef>
                <a:spcPts val="0"/>
              </a:spcBef>
              <a:spcAft>
                <a:spcPts val="0"/>
              </a:spcAft>
              <a:buFont typeface="+mj-lt"/>
              <a:buAutoNum type="arabicPeriod"/>
              <a:defRPr/>
            </a:pPr>
            <a:r>
              <a:rPr lang="es-ES" b="0" dirty="0" smtClean="0"/>
              <a:t>Los ingredientes básicos de Isotonix liberan la misma concentración de partículas que se encuentra en los fluidos corporales. Esto mejora la absorción de las sustancias activas.</a:t>
            </a:r>
          </a:p>
          <a:p>
            <a:pPr marL="228600" indent="-228600" eaLnBrk="1" fontAlgn="auto" hangingPunct="1">
              <a:spcBef>
                <a:spcPts val="0"/>
              </a:spcBef>
              <a:spcAft>
                <a:spcPts val="0"/>
              </a:spcAft>
              <a:buFont typeface="+mj-lt"/>
              <a:buAutoNum type="arabicPeriod"/>
              <a:defRPr/>
            </a:pPr>
            <a:r>
              <a:rPr lang="es-ES" b="0" dirty="0" smtClean="0"/>
              <a:t>Las soluciones Isotonix no maltratan su organismo, ya que simulan los fluidos corporales.</a:t>
            </a:r>
          </a:p>
          <a:p>
            <a:pPr marL="228600" indent="-228600" eaLnBrk="1" fontAlgn="auto" hangingPunct="1">
              <a:spcBef>
                <a:spcPts val="0"/>
              </a:spcBef>
              <a:spcAft>
                <a:spcPts val="0"/>
              </a:spcAft>
              <a:buFont typeface="+mj-lt"/>
              <a:buAutoNum type="arabicPeriod"/>
              <a:defRPr/>
            </a:pPr>
            <a:r>
              <a:rPr lang="es-ES" b="0" dirty="0" smtClean="0"/>
              <a:t>Las personas con problemas digestivos o con dificultades para tragar se benefician con el sistema de liberación Isotonix.</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180F66-DBA5-439B-B95A-484E8D7BDA6D}" type="slidenum">
              <a:rPr lang="en-US" smtClean="0"/>
              <a:pPr fontAlgn="base">
                <a:spcBef>
                  <a:spcPct val="0"/>
                </a:spcBef>
                <a:spcAft>
                  <a:spcPct val="0"/>
                </a:spcAft>
                <a:defRPr/>
              </a:pPr>
              <a:t>8</a:t>
            </a:fld>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s-ES" dirty="0" smtClean="0"/>
              <a:t>I</a:t>
            </a:r>
            <a:r>
              <a:rPr lang="en-US" dirty="0" err="1" smtClean="0"/>
              <a:t>sotonix</a:t>
            </a:r>
            <a:r>
              <a:rPr lang="en-US" dirty="0" smtClean="0"/>
              <a:t>™ </a:t>
            </a:r>
            <a:r>
              <a:rPr lang="es-ES" dirty="0" smtClean="0"/>
              <a:t>OPC-3 contiene la única forma isotónica de </a:t>
            </a:r>
            <a:r>
              <a:rPr lang="es-ES" dirty="0" err="1" smtClean="0"/>
              <a:t>Pycnogenol</a:t>
            </a:r>
            <a:r>
              <a:rPr lang="es-ES" dirty="0" smtClean="0"/>
              <a:t> que existe a nivel mundial</a:t>
            </a:r>
          </a:p>
          <a:p>
            <a:pPr eaLnBrk="1" hangingPunct="1">
              <a:spcBef>
                <a:spcPct val="0"/>
              </a:spcBef>
              <a:buFontTx/>
              <a:buChar char="•"/>
            </a:pPr>
            <a:r>
              <a:rPr lang="es-ES" dirty="0" smtClean="0"/>
              <a:t>Los OPC están catalogados entre los antioxidantes más poderosos y prometedores de hoy en día</a:t>
            </a:r>
            <a:endParaRPr lang="en-US" dirty="0" smtClean="0"/>
          </a:p>
          <a:p>
            <a:pPr eaLnBrk="1" hangingPunct="1">
              <a:spcBef>
                <a:spcPct val="0"/>
              </a:spcBef>
            </a:pPr>
            <a:endParaRPr lang="en-US" dirty="0" smtClean="0"/>
          </a:p>
        </p:txBody>
      </p:sp>
      <p:sp>
        <p:nvSpPr>
          <p:cNvPr id="450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3CA97B6-8C4F-4FFE-872B-57447CFB7103}" type="slidenum">
              <a:rPr lang="en-US" smtClean="0"/>
              <a:pPr fontAlgn="base">
                <a:spcBef>
                  <a:spcPct val="0"/>
                </a:spcBef>
                <a:spcAft>
                  <a:spcPct val="0"/>
                </a:spcAft>
                <a:defRPr/>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7"/>
          <p:cNvSpPr>
            <a:spLocks noGrp="1"/>
          </p:cNvSpPr>
          <p:nvPr>
            <p:ph type="dt" sz="half" idx="10"/>
          </p:nvPr>
        </p:nvSpPr>
        <p:spPr/>
        <p:txBody>
          <a:bodyPr/>
          <a:lstStyle>
            <a:lvl1pPr eaLnBrk="1" fontAlgn="auto" hangingPunct="1">
              <a:spcBef>
                <a:spcPts val="0"/>
              </a:spcBef>
              <a:spcAft>
                <a:spcPts val="0"/>
              </a:spcAft>
              <a:defRPr>
                <a:cs typeface="+mn-cs"/>
              </a:defRPr>
            </a:lvl1pPr>
          </a:lstStyle>
          <a:p>
            <a:pPr>
              <a:defRPr/>
            </a:pPr>
            <a:fld id="{6FD0ED53-CCBE-4CC3-8C3D-7E2815201497}" type="datetime1">
              <a:rPr lang="en-US"/>
              <a:pPr>
                <a:defRPr/>
              </a:pPr>
              <a:t>2/27/2015</a:t>
            </a:fld>
            <a:endParaRPr lang="en-US"/>
          </a:p>
        </p:txBody>
      </p:sp>
      <p:sp>
        <p:nvSpPr>
          <p:cNvPr id="5" name="Footer Placeholder 16"/>
          <p:cNvSpPr>
            <a:spLocks noGrp="1"/>
          </p:cNvSpPr>
          <p:nvPr>
            <p:ph type="ftr" sz="quarter" idx="11"/>
          </p:nvPr>
        </p:nvSpPr>
        <p:spPr/>
        <p:txBody>
          <a:bodyPr/>
          <a:lstStyle>
            <a:lvl1pPr eaLnBrk="1" fontAlgn="auto" hangingPunct="1">
              <a:spcBef>
                <a:spcPts val="0"/>
              </a:spcBef>
              <a:spcAft>
                <a:spcPts val="0"/>
              </a:spcAft>
              <a:defRPr/>
            </a:lvl1pPr>
          </a:lstStyle>
          <a:p>
            <a:pPr>
              <a:defRPr/>
            </a:pPr>
            <a:r>
              <a:rPr lang="en-US"/>
              <a:t>Property of Market Australia</a:t>
            </a:r>
          </a:p>
        </p:txBody>
      </p:sp>
      <p:sp>
        <p:nvSpPr>
          <p:cNvPr id="6" name="Slide Number Placeholder 28"/>
          <p:cNvSpPr>
            <a:spLocks noGrp="1"/>
          </p:cNvSpPr>
          <p:nvPr>
            <p:ph type="sldNum" sz="quarter" idx="12"/>
          </p:nvPr>
        </p:nvSpPr>
        <p:spPr/>
        <p:txBody>
          <a:bodyPr/>
          <a:lstStyle>
            <a:lvl1pPr eaLnBrk="1" fontAlgn="auto" hangingPunct="1">
              <a:spcBef>
                <a:spcPts val="0"/>
              </a:spcBef>
              <a:spcAft>
                <a:spcPts val="0"/>
              </a:spcAft>
              <a:defRPr>
                <a:cs typeface="+mn-cs"/>
              </a:defRPr>
            </a:lvl1pPr>
          </a:lstStyle>
          <a:p>
            <a:pPr>
              <a:defRPr/>
            </a:pPr>
            <a:fld id="{B1AE097D-DEA4-4CFE-8F50-1F891AA98DDA}" type="slidenum">
              <a:rPr lang="en-US"/>
              <a:pPr>
                <a:defRPr/>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cs typeface="+mn-cs"/>
              </a:defRPr>
            </a:lvl1pPr>
          </a:lstStyle>
          <a:p>
            <a:pPr>
              <a:defRPr/>
            </a:pPr>
            <a:fld id="{961AFCC9-CA23-415C-8429-1AC4DCE67C74}" type="datetime1">
              <a:rPr lang="en-US"/>
              <a:pPr>
                <a:defRPr/>
              </a:pPr>
              <a:t>2/27/2015</a:t>
            </a:fld>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r>
              <a:rPr lang="en-US"/>
              <a:t>Property of Market Australia</a:t>
            </a: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cs typeface="+mn-cs"/>
              </a:defRPr>
            </a:lvl1pPr>
          </a:lstStyle>
          <a:p>
            <a:pPr>
              <a:defRPr/>
            </a:pPr>
            <a:fld id="{7F740F57-DCFD-420E-80F6-D3436F9716D4}" type="slidenum">
              <a:rPr lang="en-US"/>
              <a:pPr>
                <a:defRPr/>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cs typeface="+mn-cs"/>
              </a:defRPr>
            </a:lvl1pPr>
          </a:lstStyle>
          <a:p>
            <a:pPr>
              <a:defRPr/>
            </a:pPr>
            <a:fld id="{1E538E5A-7325-473A-B5D2-BDA2AA01EE41}" type="datetime1">
              <a:rPr lang="en-US"/>
              <a:pPr>
                <a:defRPr/>
              </a:pPr>
              <a:t>2/27/2015</a:t>
            </a:fld>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r>
              <a:rPr lang="en-US"/>
              <a:t>Property of Market Australia</a:t>
            </a: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cs typeface="+mn-cs"/>
              </a:defRPr>
            </a:lvl1pPr>
          </a:lstStyle>
          <a:p>
            <a:pPr>
              <a:defRPr/>
            </a:pPr>
            <a:fld id="{873F2E45-72D9-4B16-83AF-53E78633E903}" type="slidenum">
              <a:rPr lang="en-US"/>
              <a:pPr>
                <a:defRPr/>
              </a:pPr>
              <a:t>‹#›</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dt" sz="half" idx="10"/>
          </p:nvPr>
        </p:nvSpPr>
        <p:spPr/>
        <p:txBody>
          <a:bodyPr/>
          <a:lstStyle>
            <a:lvl1pPr eaLnBrk="1" fontAlgn="auto" hangingPunct="1">
              <a:spcBef>
                <a:spcPts val="0"/>
              </a:spcBef>
              <a:spcAft>
                <a:spcPts val="0"/>
              </a:spcAft>
              <a:defRPr>
                <a:solidFill>
                  <a:schemeClr val="tx1">
                    <a:shade val="50000"/>
                  </a:schemeClr>
                </a:solidFill>
                <a:cs typeface="+mn-cs"/>
              </a:defRPr>
            </a:lvl1pPr>
          </a:lstStyle>
          <a:p>
            <a:pPr>
              <a:defRPr/>
            </a:pPr>
            <a:endParaRPr lang="en-US"/>
          </a:p>
        </p:txBody>
      </p:sp>
      <p:sp>
        <p:nvSpPr>
          <p:cNvPr id="4" name="Rectangle 7"/>
          <p:cNvSpPr>
            <a:spLocks noGrp="1" noChangeArrowheads="1"/>
          </p:cNvSpPr>
          <p:nvPr>
            <p:ph type="sldNum" sz="quarter" idx="11"/>
          </p:nvPr>
        </p:nvSpPr>
        <p:spPr/>
        <p:txBody>
          <a:bodyPr/>
          <a:lstStyle>
            <a:lvl1pPr eaLnBrk="1" fontAlgn="auto" hangingPunct="1">
              <a:spcBef>
                <a:spcPts val="0"/>
              </a:spcBef>
              <a:spcAft>
                <a:spcPts val="0"/>
              </a:spcAft>
              <a:defRPr>
                <a:solidFill>
                  <a:schemeClr val="tx1">
                    <a:shade val="50000"/>
                  </a:schemeClr>
                </a:solidFill>
                <a:cs typeface="+mn-cs"/>
              </a:defRPr>
            </a:lvl1pPr>
          </a:lstStyle>
          <a:p>
            <a:pPr>
              <a:defRPr/>
            </a:pPr>
            <a:fld id="{A3AC1DFE-82FC-49E5-9963-C81FB1D98322}" type="slidenum">
              <a:rPr lang="en-US"/>
              <a:pPr>
                <a:defRPr/>
              </a:pPr>
              <a:t>‹#›</a:t>
            </a:fld>
            <a:endParaRPr lang="en-US"/>
          </a:p>
        </p:txBody>
      </p:sp>
      <p:sp>
        <p:nvSpPr>
          <p:cNvPr id="5" name="Rectangle 14"/>
          <p:cNvSpPr>
            <a:spLocks noGrp="1" noChangeArrowheads="1"/>
          </p:cNvSpPr>
          <p:nvPr>
            <p:ph type="ftr" sz="quarter" idx="12"/>
          </p:nvPr>
        </p:nvSpPr>
        <p:spPr/>
        <p:txBody>
          <a:bodyPr/>
          <a:lstStyle>
            <a:lvl1pPr eaLnBrk="1" fontAlgn="auto" hangingPunct="1">
              <a:spcBef>
                <a:spcPts val="0"/>
              </a:spcBef>
              <a:spcAft>
                <a:spcPts val="0"/>
              </a:spcAft>
              <a:defRPr>
                <a:solidFill>
                  <a:schemeClr val="tx1">
                    <a:shade val="50000"/>
                  </a:schemeClr>
                </a:solidFill>
              </a:defRPr>
            </a:lvl1pPr>
          </a:lstStyle>
          <a:p>
            <a:pPr>
              <a:defRPr/>
            </a:pPr>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cs typeface="+mn-cs"/>
              </a:defRPr>
            </a:lvl1pPr>
          </a:lstStyle>
          <a:p>
            <a:pPr>
              <a:defRPr/>
            </a:pPr>
            <a:fld id="{08418187-B5C8-40E4-9BB3-D82B616065D7}" type="datetime1">
              <a:rPr lang="en-US"/>
              <a:pPr>
                <a:defRPr/>
              </a:pPr>
              <a:t>2/27/2015</a:t>
            </a:fld>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r>
              <a:rPr lang="en-US"/>
              <a:t>Property of Market Australia</a:t>
            </a: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cs typeface="+mn-cs"/>
              </a:defRPr>
            </a:lvl1pPr>
          </a:lstStyle>
          <a:p>
            <a:pPr>
              <a:defRPr/>
            </a:pPr>
            <a:fld id="{765D3C80-3ADC-46F8-BD8F-4DFCACC801AE}" type="slidenum">
              <a:rPr lang="en-US"/>
              <a:pPr>
                <a:defRPr/>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a:cs typeface="+mn-cs"/>
              </a:defRPr>
            </a:lvl1pPr>
          </a:lstStyle>
          <a:p>
            <a:pPr>
              <a:defRPr/>
            </a:pPr>
            <a:fld id="{5481D1BB-969B-4E5E-BA7D-02B3B76B15B5}" type="datetime1">
              <a:rPr lang="en-US"/>
              <a:pPr>
                <a:defRPr/>
              </a:pPr>
              <a:t>2/27/2015</a:t>
            </a:fld>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lvl1pPr>
          </a:lstStyle>
          <a:p>
            <a:pPr>
              <a:defRPr/>
            </a:pPr>
            <a:r>
              <a:rPr lang="en-US"/>
              <a:t>Property of Market Australia</a:t>
            </a: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a:cs typeface="+mn-cs"/>
              </a:defRPr>
            </a:lvl1pPr>
          </a:lstStyle>
          <a:p>
            <a:pPr>
              <a:defRPr/>
            </a:pPr>
            <a:fld id="{30D883CD-D744-471F-A294-AC2922970E8C}"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cs typeface="+mn-cs"/>
              </a:defRPr>
            </a:lvl1pPr>
          </a:lstStyle>
          <a:p>
            <a:pPr>
              <a:defRPr/>
            </a:pPr>
            <a:fld id="{4B0BD641-6A67-4630-9DB5-239B2F99AC2E}" type="datetime1">
              <a:rPr lang="en-US"/>
              <a:pPr>
                <a:defRPr/>
              </a:pPr>
              <a:t>2/27/2015</a:t>
            </a:fld>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vl1pPr>
          </a:lstStyle>
          <a:p>
            <a:pPr>
              <a:defRPr/>
            </a:pPr>
            <a:r>
              <a:rPr lang="en-US"/>
              <a:t>Property of Market Australia</a:t>
            </a:r>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cs typeface="+mn-cs"/>
              </a:defRPr>
            </a:lvl1pPr>
          </a:lstStyle>
          <a:p>
            <a:pPr>
              <a:defRPr/>
            </a:pPr>
            <a:fld id="{B4EA75D6-54AE-4CCF-8F7A-84168E36F3E9}" type="slidenum">
              <a:rPr lang="en-US"/>
              <a:pPr>
                <a:defRPr/>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fontAlgn="auto" hangingPunct="1">
              <a:spcBef>
                <a:spcPts val="0"/>
              </a:spcBef>
              <a:spcAft>
                <a:spcPts val="0"/>
              </a:spcAft>
              <a:defRPr>
                <a:cs typeface="+mn-cs"/>
              </a:defRPr>
            </a:lvl1pPr>
          </a:lstStyle>
          <a:p>
            <a:pPr>
              <a:defRPr/>
            </a:pPr>
            <a:fld id="{A46D6ACE-002B-4ECA-B5BC-7695C31EAB96}" type="datetime1">
              <a:rPr lang="en-US"/>
              <a:pPr>
                <a:defRPr/>
              </a:pPr>
              <a:t>2/27/2015</a:t>
            </a:fld>
            <a:endParaRPr lang="en-US"/>
          </a:p>
        </p:txBody>
      </p:sp>
      <p:sp>
        <p:nvSpPr>
          <p:cNvPr id="8" name="Footer Placeholder 7"/>
          <p:cNvSpPr>
            <a:spLocks noGrp="1"/>
          </p:cNvSpPr>
          <p:nvPr>
            <p:ph type="ftr" sz="quarter" idx="11"/>
          </p:nvPr>
        </p:nvSpPr>
        <p:spPr/>
        <p:txBody>
          <a:bodyPr/>
          <a:lstStyle>
            <a:lvl1pPr eaLnBrk="1" fontAlgn="auto" hangingPunct="1">
              <a:spcBef>
                <a:spcPts val="0"/>
              </a:spcBef>
              <a:spcAft>
                <a:spcPts val="0"/>
              </a:spcAft>
              <a:defRPr/>
            </a:lvl1pPr>
          </a:lstStyle>
          <a:p>
            <a:pPr>
              <a:defRPr/>
            </a:pPr>
            <a:r>
              <a:rPr lang="en-US"/>
              <a:t>Property of Market Australia</a:t>
            </a:r>
          </a:p>
        </p:txBody>
      </p:sp>
      <p:sp>
        <p:nvSpPr>
          <p:cNvPr id="9" name="Slide Number Placeholder 8"/>
          <p:cNvSpPr>
            <a:spLocks noGrp="1"/>
          </p:cNvSpPr>
          <p:nvPr>
            <p:ph type="sldNum" sz="quarter" idx="12"/>
          </p:nvPr>
        </p:nvSpPr>
        <p:spPr/>
        <p:txBody>
          <a:bodyPr/>
          <a:lstStyle>
            <a:lvl1pPr eaLnBrk="1" fontAlgn="auto" hangingPunct="1">
              <a:spcBef>
                <a:spcPts val="0"/>
              </a:spcBef>
              <a:spcAft>
                <a:spcPts val="0"/>
              </a:spcAft>
              <a:defRPr>
                <a:cs typeface="+mn-cs"/>
              </a:defRPr>
            </a:lvl1pPr>
          </a:lstStyle>
          <a:p>
            <a:pPr>
              <a:defRPr/>
            </a:pPr>
            <a:fld id="{0F07D113-BBFD-48FE-A26B-E74067D22404}" type="slidenum">
              <a:rPr lang="en-US"/>
              <a:pPr>
                <a:defRPr/>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fontAlgn="auto" hangingPunct="1">
              <a:spcBef>
                <a:spcPts val="0"/>
              </a:spcBef>
              <a:spcAft>
                <a:spcPts val="0"/>
              </a:spcAft>
              <a:defRPr>
                <a:cs typeface="+mn-cs"/>
              </a:defRPr>
            </a:lvl1pPr>
          </a:lstStyle>
          <a:p>
            <a:pPr>
              <a:defRPr/>
            </a:pPr>
            <a:fld id="{7A4B0758-0D31-4A91-B313-69B694BFE25A}" type="datetime1">
              <a:rPr lang="en-US"/>
              <a:pPr>
                <a:defRPr/>
              </a:pPr>
              <a:t>2/27/2015</a:t>
            </a:fld>
            <a:endParaRPr lang="en-US"/>
          </a:p>
        </p:txBody>
      </p:sp>
      <p:sp>
        <p:nvSpPr>
          <p:cNvPr id="4" name="Footer Placeholder 3"/>
          <p:cNvSpPr>
            <a:spLocks noGrp="1"/>
          </p:cNvSpPr>
          <p:nvPr>
            <p:ph type="ftr" sz="quarter" idx="11"/>
          </p:nvPr>
        </p:nvSpPr>
        <p:spPr/>
        <p:txBody>
          <a:bodyPr/>
          <a:lstStyle>
            <a:lvl1pPr eaLnBrk="1" fontAlgn="auto" hangingPunct="1">
              <a:spcBef>
                <a:spcPts val="0"/>
              </a:spcBef>
              <a:spcAft>
                <a:spcPts val="0"/>
              </a:spcAft>
              <a:defRPr/>
            </a:lvl1pPr>
          </a:lstStyle>
          <a:p>
            <a:pPr>
              <a:defRPr/>
            </a:pPr>
            <a:r>
              <a:rPr lang="en-US"/>
              <a:t>Property of Market Australia</a:t>
            </a:r>
          </a:p>
        </p:txBody>
      </p:sp>
      <p:sp>
        <p:nvSpPr>
          <p:cNvPr id="5" name="Slide Number Placeholder 4"/>
          <p:cNvSpPr>
            <a:spLocks noGrp="1"/>
          </p:cNvSpPr>
          <p:nvPr>
            <p:ph type="sldNum" sz="quarter" idx="12"/>
          </p:nvPr>
        </p:nvSpPr>
        <p:spPr/>
        <p:txBody>
          <a:bodyPr/>
          <a:lstStyle>
            <a:lvl1pPr eaLnBrk="1" fontAlgn="auto" hangingPunct="1">
              <a:spcBef>
                <a:spcPts val="0"/>
              </a:spcBef>
              <a:spcAft>
                <a:spcPts val="0"/>
              </a:spcAft>
              <a:defRPr>
                <a:cs typeface="+mn-cs"/>
              </a:defRPr>
            </a:lvl1pPr>
          </a:lstStyle>
          <a:p>
            <a:pPr>
              <a:defRPr/>
            </a:pPr>
            <a:fld id="{10400929-290E-40AC-B805-6B8F4E9BEEB8}" type="slidenum">
              <a:rPr lang="en-US"/>
              <a:pPr>
                <a:defRPr/>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fontAlgn="auto" hangingPunct="1">
              <a:spcBef>
                <a:spcPts val="0"/>
              </a:spcBef>
              <a:spcAft>
                <a:spcPts val="0"/>
              </a:spcAft>
              <a:defRPr>
                <a:cs typeface="+mn-cs"/>
              </a:defRPr>
            </a:lvl1pPr>
          </a:lstStyle>
          <a:p>
            <a:pPr>
              <a:defRPr/>
            </a:pPr>
            <a:fld id="{8C88DC6B-079E-4FD1-87A3-270997668B6A}" type="datetime1">
              <a:rPr lang="en-US"/>
              <a:pPr>
                <a:defRPr/>
              </a:pPr>
              <a:t>2/27/2015</a:t>
            </a:fld>
            <a:endParaRPr lang="en-US"/>
          </a:p>
        </p:txBody>
      </p:sp>
      <p:sp>
        <p:nvSpPr>
          <p:cNvPr id="3" name="Footer Placeholder 2"/>
          <p:cNvSpPr>
            <a:spLocks noGrp="1"/>
          </p:cNvSpPr>
          <p:nvPr>
            <p:ph type="ftr" sz="quarter" idx="11"/>
          </p:nvPr>
        </p:nvSpPr>
        <p:spPr/>
        <p:txBody>
          <a:bodyPr/>
          <a:lstStyle>
            <a:lvl1pPr eaLnBrk="1" fontAlgn="auto" hangingPunct="1">
              <a:spcBef>
                <a:spcPts val="0"/>
              </a:spcBef>
              <a:spcAft>
                <a:spcPts val="0"/>
              </a:spcAft>
              <a:defRPr/>
            </a:lvl1pPr>
          </a:lstStyle>
          <a:p>
            <a:pPr>
              <a:defRPr/>
            </a:pPr>
            <a:r>
              <a:rPr lang="en-US"/>
              <a:t>Property of Market Australia</a:t>
            </a:r>
          </a:p>
        </p:txBody>
      </p:sp>
      <p:sp>
        <p:nvSpPr>
          <p:cNvPr id="4" name="Slide Number Placeholder 3"/>
          <p:cNvSpPr>
            <a:spLocks noGrp="1"/>
          </p:cNvSpPr>
          <p:nvPr>
            <p:ph type="sldNum" sz="quarter" idx="12"/>
          </p:nvPr>
        </p:nvSpPr>
        <p:spPr/>
        <p:txBody>
          <a:bodyPr/>
          <a:lstStyle>
            <a:lvl1pPr eaLnBrk="1" fontAlgn="auto" hangingPunct="1">
              <a:spcBef>
                <a:spcPts val="0"/>
              </a:spcBef>
              <a:spcAft>
                <a:spcPts val="0"/>
              </a:spcAft>
              <a:defRPr>
                <a:cs typeface="+mn-cs"/>
              </a:defRPr>
            </a:lvl1pPr>
          </a:lstStyle>
          <a:p>
            <a:pPr>
              <a:defRPr/>
            </a:pPr>
            <a:fld id="{FB63E797-C4E9-4699-A9C4-98C7FE8A1A1E}" type="slidenum">
              <a:rPr lang="en-US"/>
              <a:pPr>
                <a:defRPr/>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cs typeface="+mn-cs"/>
              </a:defRPr>
            </a:lvl1pPr>
          </a:lstStyle>
          <a:p>
            <a:pPr>
              <a:defRPr/>
            </a:pPr>
            <a:fld id="{4354D693-1521-4B28-8F00-A97E95154C2C}" type="datetime1">
              <a:rPr lang="en-US"/>
              <a:pPr>
                <a:defRPr/>
              </a:pPr>
              <a:t>2/27/2015</a:t>
            </a:fld>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vl1pPr>
          </a:lstStyle>
          <a:p>
            <a:pPr>
              <a:defRPr/>
            </a:pPr>
            <a:r>
              <a:rPr lang="en-US"/>
              <a:t>Property of Market Australia</a:t>
            </a:r>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cs typeface="+mn-cs"/>
              </a:defRPr>
            </a:lvl1pPr>
          </a:lstStyle>
          <a:p>
            <a:pPr>
              <a:defRPr/>
            </a:pPr>
            <a:fld id="{57787C85-6206-4FF0-8BC4-39F63225E15D}" type="slidenum">
              <a:rPr lang="en-US"/>
              <a:pPr>
                <a:defRPr/>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fontAlgn="auto" hangingPunct="1">
              <a:spcBef>
                <a:spcPts val="0"/>
              </a:spcBef>
              <a:spcAft>
                <a:spcPts val="0"/>
              </a:spcAft>
              <a:defRPr>
                <a:cs typeface="+mn-cs"/>
              </a:defRPr>
            </a:lvl1pPr>
          </a:lstStyle>
          <a:p>
            <a:pPr>
              <a:defRPr/>
            </a:pPr>
            <a:fld id="{5D9B383A-DCFD-4043-A5D6-E1C130A01D6A}" type="datetime1">
              <a:rPr lang="en-US"/>
              <a:pPr>
                <a:defRPr/>
              </a:pPr>
              <a:t>2/27/2015</a:t>
            </a:fld>
            <a:endParaRPr lang="en-US"/>
          </a:p>
        </p:txBody>
      </p:sp>
      <p:sp>
        <p:nvSpPr>
          <p:cNvPr id="6" name="Footer Placeholder 5"/>
          <p:cNvSpPr>
            <a:spLocks noGrp="1"/>
          </p:cNvSpPr>
          <p:nvPr>
            <p:ph type="ftr" sz="quarter" idx="11"/>
          </p:nvPr>
        </p:nvSpPr>
        <p:spPr/>
        <p:txBody>
          <a:bodyPr/>
          <a:lstStyle>
            <a:lvl1pPr eaLnBrk="1" fontAlgn="auto" hangingPunct="1">
              <a:spcBef>
                <a:spcPts val="0"/>
              </a:spcBef>
              <a:spcAft>
                <a:spcPts val="0"/>
              </a:spcAft>
              <a:defRPr/>
            </a:lvl1pPr>
          </a:lstStyle>
          <a:p>
            <a:pPr>
              <a:defRPr/>
            </a:pPr>
            <a:r>
              <a:rPr lang="en-US"/>
              <a:t>Property of Market Australia</a:t>
            </a:r>
          </a:p>
        </p:txBody>
      </p:sp>
      <p:sp>
        <p:nvSpPr>
          <p:cNvPr id="7" name="Slide Number Placeholder 6"/>
          <p:cNvSpPr>
            <a:spLocks noGrp="1"/>
          </p:cNvSpPr>
          <p:nvPr>
            <p:ph type="sldNum" sz="quarter" idx="12"/>
          </p:nvPr>
        </p:nvSpPr>
        <p:spPr/>
        <p:txBody>
          <a:bodyPr/>
          <a:lstStyle>
            <a:lvl1pPr eaLnBrk="1" fontAlgn="auto" hangingPunct="1">
              <a:spcBef>
                <a:spcPts val="0"/>
              </a:spcBef>
              <a:spcAft>
                <a:spcPts val="0"/>
              </a:spcAft>
              <a:defRPr>
                <a:cs typeface="+mn-cs"/>
              </a:defRPr>
            </a:lvl1pPr>
          </a:lstStyle>
          <a:p>
            <a:pPr>
              <a:defRPr/>
            </a:pPr>
            <a:fld id="{4203A3B7-3F58-424E-AC88-2764CF0CAF81}" type="slidenum">
              <a:rPr lang="en-US"/>
              <a:pPr>
                <a:defRPr/>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0" latinLnBrk="0" hangingPunct="0">
              <a:defRPr kumimoji="0" sz="1200">
                <a:solidFill>
                  <a:srgbClr val="FFFFFF"/>
                </a:solidFill>
                <a:latin typeface="+mn-lt"/>
                <a:cs typeface="Arial" charset="0"/>
              </a:defRPr>
            </a:lvl1pPr>
          </a:lstStyle>
          <a:p>
            <a:pPr>
              <a:defRPr/>
            </a:pPr>
            <a:fld id="{6BBF7603-067A-4E73-879C-170129D1131E}" type="datetime1">
              <a:rPr lang="en-US"/>
              <a:pPr>
                <a:defRPr/>
              </a:pPr>
              <a:t>2/27/2015</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0" latinLnBrk="0" hangingPunct="0">
              <a:defRPr kumimoji="0" sz="1200">
                <a:solidFill>
                  <a:srgbClr val="FFFFFF"/>
                </a:solidFill>
                <a:latin typeface="+mn-lt"/>
                <a:cs typeface="+mn-cs"/>
              </a:defRPr>
            </a:lvl1pPr>
          </a:lstStyle>
          <a:p>
            <a:pPr>
              <a:defRPr/>
            </a:pPr>
            <a:r>
              <a:rPr lang="en-US"/>
              <a:t>Property of Market Australia</a:t>
            </a: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0" latinLnBrk="0" hangingPunct="0">
              <a:defRPr kumimoji="0" sz="1200">
                <a:solidFill>
                  <a:srgbClr val="FFFFFF"/>
                </a:solidFill>
                <a:latin typeface="+mn-lt"/>
                <a:cs typeface="Arial" charset="0"/>
              </a:defRPr>
            </a:lvl1pPr>
          </a:lstStyle>
          <a:p>
            <a:pPr>
              <a:defRPr/>
            </a:pPr>
            <a:fld id="{5370CDE4-7442-4127-8BE9-F24B9278CB03}"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ransition spd="med">
    <p:fade/>
  </p:transition>
  <p:timing>
    <p:tnLst>
      <p:par>
        <p:cTn id="1" dur="indefinite" restart="never" nodeType="tmRoot"/>
      </p:par>
    </p:tnLst>
  </p:timing>
  <p:hf hdr="0"/>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eaLnBrk="1" fontAlgn="auto" hangingPunct="1">
              <a:spcAft>
                <a:spcPts val="0"/>
              </a:spcAft>
              <a:defRPr/>
            </a:pPr>
            <a:r>
              <a:rPr lang="es-ES" dirty="0" smtClean="0"/>
              <a:t>PRODUcTOS</a:t>
            </a:r>
            <a:r>
              <a:rPr lang="en-US" dirty="0" smtClean="0"/>
              <a:t> PARA LA SALUD y NUTRICIÓN</a:t>
            </a:r>
            <a:r>
              <a:rPr lang="en-US" baseline="30000" dirty="0" smtClean="0"/>
              <a:t/>
            </a:r>
            <a:br>
              <a:rPr lang="en-US" baseline="30000" dirty="0" smtClean="0"/>
            </a:br>
            <a:r>
              <a:rPr lang="en-US" i="1" baseline="30000" dirty="0" smtClean="0">
                <a:latin typeface="+mn-lt"/>
              </a:rPr>
              <a:t>DE</a:t>
            </a:r>
            <a:endParaRPr lang="en-US" i="1" dirty="0">
              <a:latin typeface="+mn-lt"/>
            </a:endParaRPr>
          </a:p>
        </p:txBody>
      </p:sp>
      <p:pic>
        <p:nvPicPr>
          <p:cNvPr id="1026" name="Picture 2" descr="D:\IO\logo - imágenes - español\Market España\marketESP SHOP_stacked_0114 (3).png"/>
          <p:cNvPicPr>
            <a:picLocks noChangeAspect="1" noChangeArrowheads="1"/>
          </p:cNvPicPr>
          <p:nvPr/>
        </p:nvPicPr>
        <p:blipFill>
          <a:blip r:embed="rId3"/>
          <a:srcRect/>
          <a:stretch>
            <a:fillRect/>
          </a:stretch>
        </p:blipFill>
        <p:spPr bwMode="auto">
          <a:xfrm>
            <a:off x="2051720" y="3284984"/>
            <a:ext cx="5181600" cy="1798637"/>
          </a:xfrm>
          <a:prstGeom prst="rect">
            <a:avLst/>
          </a:prstGeom>
          <a:noFill/>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9512" y="274638"/>
            <a:ext cx="8507288" cy="1554162"/>
          </a:xfrm>
        </p:spPr>
        <p:txBody>
          <a:bodyPr/>
          <a:lstStyle/>
          <a:p>
            <a:pPr eaLnBrk="1" fontAlgn="auto" hangingPunct="1">
              <a:spcAft>
                <a:spcPts val="0"/>
              </a:spcAft>
              <a:defRPr/>
            </a:pPr>
            <a:r>
              <a:rPr lang="es-ES" dirty="0" smtClean="0"/>
              <a:t>¿Qué hace que Isotonix OPC-3 sea un producto único?</a:t>
            </a:r>
            <a:r>
              <a:rPr lang="en-US" dirty="0" smtClean="0"/>
              <a:t> </a:t>
            </a:r>
            <a:endParaRPr lang="en-US" dirty="0"/>
          </a:p>
        </p:txBody>
      </p:sp>
      <p:sp>
        <p:nvSpPr>
          <p:cNvPr id="8" name="Content Placeholder 7"/>
          <p:cNvSpPr>
            <a:spLocks noGrp="1"/>
          </p:cNvSpPr>
          <p:nvPr>
            <p:ph idx="1"/>
          </p:nvPr>
        </p:nvSpPr>
        <p:spPr/>
        <p:txBody>
          <a:bodyPr>
            <a:normAutofit fontScale="92500"/>
          </a:bodyPr>
          <a:lstStyle/>
          <a:p>
            <a:pPr marL="548640" indent="-411480" algn="ctr" eaLnBrk="1" fontAlgn="auto" hangingPunct="1">
              <a:spcAft>
                <a:spcPts val="0"/>
              </a:spcAft>
              <a:buClr>
                <a:schemeClr val="tx1">
                  <a:shade val="95000"/>
                </a:schemeClr>
              </a:buClr>
              <a:buFont typeface="Wingdings 2"/>
              <a:buChar char=""/>
              <a:defRPr/>
            </a:pPr>
            <a:endParaRPr lang="en-US" dirty="0" smtClean="0"/>
          </a:p>
          <a:p>
            <a:pPr marL="548640" indent="-411480" eaLnBrk="1" fontAlgn="auto" hangingPunct="1">
              <a:spcAft>
                <a:spcPts val="0"/>
              </a:spcAft>
              <a:buClr>
                <a:schemeClr val="tx1">
                  <a:shade val="95000"/>
                </a:schemeClr>
              </a:buClr>
              <a:buFont typeface="Wingdings 2"/>
              <a:buChar char=""/>
              <a:defRPr/>
            </a:pPr>
            <a:r>
              <a:rPr lang="es-ES" dirty="0" smtClean="0"/>
              <a:t>Contiene Pycnogenol, un extracto vegetal natural</a:t>
            </a:r>
          </a:p>
          <a:p>
            <a:pPr marL="548640" indent="-411480" eaLnBrk="1" fontAlgn="auto" hangingPunct="1">
              <a:spcAft>
                <a:spcPts val="0"/>
              </a:spcAft>
              <a:buClr>
                <a:schemeClr val="tx1">
                  <a:shade val="95000"/>
                </a:schemeClr>
              </a:buClr>
              <a:buFont typeface="Wingdings 2"/>
              <a:buChar char=""/>
              <a:defRPr/>
            </a:pPr>
            <a:r>
              <a:rPr lang="es-ES" dirty="0" smtClean="0"/>
              <a:t>Puede ser utilizado por niños a partir de los 2 años de edad</a:t>
            </a:r>
          </a:p>
          <a:p>
            <a:pPr marL="548640" indent="-411480" eaLnBrk="1" fontAlgn="auto" hangingPunct="1">
              <a:spcAft>
                <a:spcPts val="0"/>
              </a:spcAft>
              <a:buClr>
                <a:schemeClr val="tx1">
                  <a:shade val="95000"/>
                </a:schemeClr>
              </a:buClr>
              <a:buFont typeface="Wingdings 2"/>
              <a:buChar char=""/>
              <a:defRPr/>
            </a:pPr>
            <a:r>
              <a:rPr lang="es-ES" dirty="0" smtClean="0"/>
              <a:t>Está elaborado con una combinación de extractos de arándano, semilla de uva, vino tinto, corteza de pino y cítricos, potentes antioxidantes todos</a:t>
            </a:r>
          </a:p>
          <a:p>
            <a:pPr marL="548640" indent="-411480" eaLnBrk="1" fontAlgn="auto" hangingPunct="1">
              <a:spcAft>
                <a:spcPts val="0"/>
              </a:spcAft>
              <a:buClr>
                <a:schemeClr val="tx1">
                  <a:shade val="95000"/>
                </a:schemeClr>
              </a:buClr>
              <a:buFont typeface="Wingdings 2"/>
              <a:buChar char=""/>
              <a:defRPr/>
            </a:pPr>
            <a:r>
              <a:rPr lang="es-ES" dirty="0" smtClean="0"/>
              <a:t>OPC significa proantocianidinas oligoméricas</a:t>
            </a:r>
          </a:p>
          <a:p>
            <a:pPr marL="548640" indent="-411480" eaLnBrk="1" fontAlgn="auto" hangingPunct="1">
              <a:spcAft>
                <a:spcPts val="0"/>
              </a:spcAft>
              <a:buClr>
                <a:schemeClr val="tx1">
                  <a:shade val="95000"/>
                </a:schemeClr>
              </a:buClr>
              <a:buFont typeface="Wingdings 2"/>
              <a:buChar char=""/>
              <a:defRPr/>
            </a:pPr>
            <a:r>
              <a:rPr lang="es-ES" dirty="0" smtClean="0"/>
              <a:t>Los OPC son bioflavonoides que se encuentran en frutas, verduras y en la corteza de ciertos árboles</a:t>
            </a:r>
          </a:p>
          <a:p>
            <a:pPr marL="548640" indent="-411480" eaLnBrk="1" fontAlgn="auto" hangingPunct="1">
              <a:spcAft>
                <a:spcPts val="0"/>
              </a:spcAft>
              <a:buClr>
                <a:schemeClr val="tx1">
                  <a:shade val="95000"/>
                </a:schemeClr>
              </a:buClr>
              <a:buFont typeface="Wingdings 2"/>
              <a:buChar char=""/>
              <a:defRPr/>
            </a:pPr>
            <a:endParaRPr lang="en-US" dirty="0" smtClean="0"/>
          </a:p>
          <a:p>
            <a:pPr marL="548640" indent="-411480" eaLnBrk="1" fontAlgn="auto" hangingPunct="1">
              <a:spcAft>
                <a:spcPts val="0"/>
              </a:spcAft>
              <a:buClr>
                <a:schemeClr val="tx1">
                  <a:shade val="95000"/>
                </a:schemeClr>
              </a:buClr>
              <a:buFont typeface="Wingdings 2"/>
              <a:buChar char=""/>
              <a:defRPr/>
            </a:pPr>
            <a:endParaRPr lang="en-US" dirty="0"/>
          </a:p>
        </p:txBody>
      </p:sp>
      <p:sp>
        <p:nvSpPr>
          <p:cNvPr id="24580" name="Date Placeholder 1"/>
          <p:cNvSpPr>
            <a:spLocks noGrp="1"/>
          </p:cNvSpPr>
          <p:nvPr>
            <p:ph type="dt" sz="quarter" idx="10"/>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F5E693FC-B907-4571-B49E-9837BA94317F}" type="datetime1">
              <a:rPr lang="en-US" smtClean="0"/>
              <a:pPr fontAlgn="base">
                <a:spcBef>
                  <a:spcPct val="0"/>
                </a:spcBef>
                <a:spcAft>
                  <a:spcPct val="0"/>
                </a:spcAft>
                <a:defRPr/>
              </a:pPr>
              <a:t>2/27/2015</a:t>
            </a:fld>
            <a:endParaRPr lang="en-US" smtClean="0"/>
          </a:p>
        </p:txBody>
      </p:sp>
      <p:sp>
        <p:nvSpPr>
          <p:cNvPr id="24581" name="Slide Number Placeholder 3"/>
          <p:cNvSpPr>
            <a:spLocks noGrp="1"/>
          </p:cNvSpPr>
          <p:nvPr>
            <p:ph type="sldNum" sz="quarter" idx="12"/>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0FE677A8-ECDC-4513-9D5D-7D8E4ACC0B52}" type="slidenum">
              <a:rPr lang="en-US" smtClean="0"/>
              <a:pPr fontAlgn="base">
                <a:spcBef>
                  <a:spcPct val="0"/>
                </a:spcBef>
                <a:spcAft>
                  <a:spcPct val="0"/>
                </a:spcAft>
                <a:defRPr/>
              </a:pPr>
              <a:t>10</a:t>
            </a:fld>
            <a:endParaRPr lang="en-US" smtClean="0"/>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eaLnBrk="1" fontAlgn="auto" hangingPunct="1">
              <a:spcAft>
                <a:spcPts val="0"/>
              </a:spcAft>
              <a:defRPr/>
            </a:pPr>
            <a:r>
              <a:rPr lang="en-US" dirty="0" err="1" smtClean="0"/>
              <a:t>Ingredientes</a:t>
            </a:r>
            <a:r>
              <a:rPr lang="en-US" dirty="0" smtClean="0"/>
              <a:t> Clave:</a:t>
            </a:r>
            <a:endParaRPr lang="en-US" dirty="0"/>
          </a:p>
        </p:txBody>
      </p:sp>
      <p:sp>
        <p:nvSpPr>
          <p:cNvPr id="8" name="Content Placeholder 7"/>
          <p:cNvSpPr>
            <a:spLocks noGrp="1"/>
          </p:cNvSpPr>
          <p:nvPr>
            <p:ph idx="1"/>
          </p:nvPr>
        </p:nvSpPr>
        <p:spPr>
          <a:xfrm>
            <a:off x="71883" y="1484784"/>
            <a:ext cx="8964613" cy="4708525"/>
          </a:xfrm>
        </p:spPr>
        <p:txBody>
          <a:bodyPr>
            <a:normAutofit fontScale="85000" lnSpcReduction="20000"/>
          </a:bodyPr>
          <a:lstStyle/>
          <a:p>
            <a:pPr marL="548640" indent="-411480" eaLnBrk="1" fontAlgn="auto" hangingPunct="1">
              <a:spcAft>
                <a:spcPts val="0"/>
              </a:spcAft>
              <a:buClr>
                <a:schemeClr val="tx1">
                  <a:shade val="95000"/>
                </a:schemeClr>
              </a:buClr>
              <a:buFont typeface="Wingdings 2"/>
              <a:buChar char=""/>
              <a:defRPr/>
            </a:pPr>
            <a:r>
              <a:rPr lang="pt-BR" b="1" dirty="0" smtClean="0"/>
              <a:t>Extracto de corteza de pino (Pycnogenol®)</a:t>
            </a:r>
          </a:p>
          <a:p>
            <a:pPr marL="868680" lvl="1" indent="-283464" eaLnBrk="1" fontAlgn="auto" hangingPunct="1">
              <a:spcAft>
                <a:spcPts val="0"/>
              </a:spcAft>
              <a:buFont typeface="Wingdings 2"/>
              <a:buChar char=""/>
              <a:defRPr/>
            </a:pPr>
            <a:r>
              <a:rPr lang="es-ES" dirty="0" smtClean="0"/>
              <a:t>Es un extracto vegetal natural que se obtiene de la corteza del pino marítimo</a:t>
            </a:r>
          </a:p>
          <a:p>
            <a:pPr marL="868680" lvl="1" indent="-283464" eaLnBrk="1" fontAlgn="auto" hangingPunct="1">
              <a:spcAft>
                <a:spcPts val="0"/>
              </a:spcAft>
              <a:buFont typeface="Wingdings 2"/>
              <a:buChar char=""/>
              <a:defRPr/>
            </a:pPr>
            <a:r>
              <a:rPr lang="en-US" dirty="0" smtClean="0"/>
              <a:t>Contiene los </a:t>
            </a:r>
            <a:r>
              <a:rPr lang="en-US" dirty="0" err="1" smtClean="0"/>
              <a:t>ingredientes</a:t>
            </a:r>
            <a:r>
              <a:rPr lang="en-US" dirty="0" smtClean="0"/>
              <a:t> </a:t>
            </a:r>
            <a:r>
              <a:rPr lang="en-US" dirty="0" err="1" smtClean="0"/>
              <a:t>más</a:t>
            </a:r>
            <a:r>
              <a:rPr lang="en-US" dirty="0" smtClean="0"/>
              <a:t> </a:t>
            </a:r>
            <a:r>
              <a:rPr lang="en-US" dirty="0" err="1" smtClean="0"/>
              <a:t>estudiados</a:t>
            </a:r>
            <a:r>
              <a:rPr lang="en-US" dirty="0" smtClean="0"/>
              <a:t> </a:t>
            </a:r>
            <a:r>
              <a:rPr lang="en-US" dirty="0" err="1" smtClean="0"/>
              <a:t>dentro</a:t>
            </a:r>
            <a:r>
              <a:rPr lang="en-US" dirty="0" smtClean="0"/>
              <a:t> del </a:t>
            </a:r>
            <a:r>
              <a:rPr lang="en-US" dirty="0" err="1" smtClean="0"/>
              <a:t>mercado</a:t>
            </a:r>
            <a:r>
              <a:rPr lang="en-US" dirty="0" smtClean="0"/>
              <a:t> de los </a:t>
            </a:r>
            <a:r>
              <a:rPr lang="en-US" dirty="0" err="1" smtClean="0"/>
              <a:t>productos</a:t>
            </a:r>
            <a:r>
              <a:rPr lang="en-US" dirty="0" smtClean="0"/>
              <a:t> </a:t>
            </a:r>
            <a:r>
              <a:rPr lang="en-US" dirty="0" err="1" smtClean="0"/>
              <a:t>naturales</a:t>
            </a:r>
            <a:endParaRPr lang="en-US" dirty="0" smtClean="0"/>
          </a:p>
          <a:p>
            <a:pPr marL="868680" lvl="1" indent="-283464" eaLnBrk="1" fontAlgn="auto" hangingPunct="1">
              <a:spcAft>
                <a:spcPts val="0"/>
              </a:spcAft>
              <a:buFont typeface="Wingdings 2"/>
              <a:buChar char=""/>
              <a:defRPr/>
            </a:pPr>
            <a:r>
              <a:rPr lang="es-ES" dirty="0" smtClean="0"/>
              <a:t>Ofrece una amplia gama de beneficios para el cuerpo</a:t>
            </a:r>
          </a:p>
          <a:p>
            <a:pPr marL="548640" indent="-411480" eaLnBrk="1" fontAlgn="auto" hangingPunct="1">
              <a:spcAft>
                <a:spcPts val="0"/>
              </a:spcAft>
              <a:buClr>
                <a:schemeClr val="tx1">
                  <a:shade val="95000"/>
                </a:schemeClr>
              </a:buClr>
              <a:buFont typeface="Wingdings 2"/>
              <a:buChar char=""/>
              <a:defRPr/>
            </a:pPr>
            <a:r>
              <a:rPr lang="en-US" b="1" dirty="0" err="1" smtClean="0"/>
              <a:t>Extracto</a:t>
            </a:r>
            <a:r>
              <a:rPr lang="en-US" b="1" dirty="0" smtClean="0"/>
              <a:t> de </a:t>
            </a:r>
            <a:r>
              <a:rPr lang="en-US" b="1" dirty="0" err="1" smtClean="0"/>
              <a:t>semilla</a:t>
            </a:r>
            <a:r>
              <a:rPr lang="en-US" b="1" dirty="0" smtClean="0"/>
              <a:t> de </a:t>
            </a:r>
            <a:r>
              <a:rPr lang="en-US" b="1" dirty="0" err="1" smtClean="0"/>
              <a:t>uva</a:t>
            </a:r>
            <a:endParaRPr lang="en-US" b="1" dirty="0" smtClean="0"/>
          </a:p>
          <a:p>
            <a:pPr marL="868680" lvl="1" indent="-283464" eaLnBrk="1" fontAlgn="auto" hangingPunct="1">
              <a:spcAft>
                <a:spcPts val="0"/>
              </a:spcAft>
              <a:buFont typeface="Wingdings 2"/>
              <a:buChar char=""/>
              <a:defRPr/>
            </a:pPr>
            <a:r>
              <a:rPr lang="en-US" dirty="0" smtClean="0"/>
              <a:t>Se </a:t>
            </a:r>
            <a:r>
              <a:rPr lang="en-US" dirty="0" err="1" smtClean="0"/>
              <a:t>extrae</a:t>
            </a:r>
            <a:r>
              <a:rPr lang="en-US" dirty="0" smtClean="0"/>
              <a:t> de</a:t>
            </a:r>
            <a:r>
              <a:rPr lang="es-ES" dirty="0" smtClean="0"/>
              <a:t> las semillas de uvas rojas</a:t>
            </a:r>
            <a:endParaRPr lang="en-US" dirty="0" smtClean="0"/>
          </a:p>
          <a:p>
            <a:pPr marL="868680" lvl="1" indent="-283464" eaLnBrk="1" fontAlgn="auto" hangingPunct="1">
              <a:spcAft>
                <a:spcPts val="0"/>
              </a:spcAft>
              <a:buFont typeface="Wingdings 2"/>
              <a:buChar char=""/>
              <a:defRPr/>
            </a:pPr>
            <a:r>
              <a:rPr lang="en-US" dirty="0" smtClean="0"/>
              <a:t>Gran </a:t>
            </a:r>
            <a:r>
              <a:rPr lang="en-US" dirty="0" err="1" smtClean="0"/>
              <a:t>contenido</a:t>
            </a:r>
            <a:r>
              <a:rPr lang="en-US" dirty="0" smtClean="0"/>
              <a:t> de OPC</a:t>
            </a:r>
          </a:p>
          <a:p>
            <a:pPr marL="868680" lvl="1" indent="-283464" eaLnBrk="1" fontAlgn="auto" hangingPunct="1">
              <a:spcAft>
                <a:spcPts val="0"/>
              </a:spcAft>
              <a:buFont typeface="Wingdings 2"/>
              <a:buChar char=""/>
              <a:defRPr/>
            </a:pPr>
            <a:r>
              <a:rPr lang="es-ES" dirty="0" smtClean="0"/>
              <a:t>Extremadamente rico en polifenoles (compuestos con elevada actividad antioxidante)</a:t>
            </a:r>
          </a:p>
          <a:p>
            <a:pPr marL="548640" indent="-411480" eaLnBrk="1" fontAlgn="auto" hangingPunct="1">
              <a:spcAft>
                <a:spcPts val="0"/>
              </a:spcAft>
              <a:buClr>
                <a:schemeClr val="tx1">
                  <a:shade val="95000"/>
                </a:schemeClr>
              </a:buClr>
              <a:buFont typeface="Wingdings 2"/>
              <a:buChar char=""/>
              <a:defRPr/>
            </a:pPr>
            <a:r>
              <a:rPr lang="en-US" b="1" dirty="0" err="1" smtClean="0"/>
              <a:t>Extracto</a:t>
            </a:r>
            <a:r>
              <a:rPr lang="en-US" b="1" dirty="0" smtClean="0"/>
              <a:t> de </a:t>
            </a:r>
            <a:r>
              <a:rPr lang="en-US" b="1" dirty="0" err="1" smtClean="0"/>
              <a:t>Vino</a:t>
            </a:r>
            <a:r>
              <a:rPr lang="en-US" b="1" dirty="0" smtClean="0"/>
              <a:t> Tinto</a:t>
            </a:r>
            <a:endParaRPr lang="en-US" dirty="0" smtClean="0"/>
          </a:p>
          <a:p>
            <a:pPr marL="868680" lvl="1" indent="-283464" eaLnBrk="1" fontAlgn="auto" hangingPunct="1">
              <a:spcAft>
                <a:spcPts val="0"/>
              </a:spcAft>
              <a:buFont typeface="Wingdings 2"/>
              <a:buChar char=""/>
              <a:defRPr/>
            </a:pPr>
            <a:r>
              <a:rPr lang="en-US" dirty="0" smtClean="0"/>
              <a:t>Un </a:t>
            </a:r>
            <a:r>
              <a:rPr lang="en-US" dirty="0" err="1" smtClean="0"/>
              <a:t>potente</a:t>
            </a:r>
            <a:r>
              <a:rPr lang="en-US" dirty="0" smtClean="0"/>
              <a:t> </a:t>
            </a:r>
            <a:r>
              <a:rPr lang="en-US" dirty="0" err="1" smtClean="0"/>
              <a:t>antioxidante</a:t>
            </a:r>
            <a:endParaRPr lang="en-US" dirty="0" smtClean="0"/>
          </a:p>
          <a:p>
            <a:pPr marL="868680" lvl="1" indent="-283464" eaLnBrk="1" fontAlgn="auto" hangingPunct="1">
              <a:spcAft>
                <a:spcPts val="0"/>
              </a:spcAft>
              <a:buFont typeface="Wingdings 2"/>
              <a:buChar char=""/>
              <a:defRPr/>
            </a:pPr>
            <a:r>
              <a:rPr lang="es-ES" dirty="0" smtClean="0"/>
              <a:t>Se encuentra en parras, raíces, semillas y tallos</a:t>
            </a:r>
          </a:p>
          <a:p>
            <a:pPr marL="868680" lvl="1" indent="-283464" eaLnBrk="1" fontAlgn="auto" hangingPunct="1">
              <a:spcAft>
                <a:spcPts val="0"/>
              </a:spcAft>
              <a:buFont typeface="Wingdings 2"/>
              <a:buChar char=""/>
              <a:defRPr/>
            </a:pPr>
            <a:r>
              <a:rPr lang="es-ES" dirty="0" smtClean="0"/>
              <a:t>La mayor concentración se encuentra en la piel de la uva</a:t>
            </a:r>
          </a:p>
          <a:p>
            <a:pPr marL="868680" lvl="1" indent="-283464" eaLnBrk="1" fontAlgn="auto" hangingPunct="1">
              <a:spcAft>
                <a:spcPts val="0"/>
              </a:spcAft>
              <a:buFont typeface="Wingdings 2"/>
              <a:buChar char=""/>
              <a:defRPr/>
            </a:pPr>
            <a:endParaRPr lang="es-ES" dirty="0" smtClean="0"/>
          </a:p>
          <a:p>
            <a:pPr marL="868680" lvl="1" indent="-283464" eaLnBrk="1" fontAlgn="auto" hangingPunct="1">
              <a:spcAft>
                <a:spcPts val="0"/>
              </a:spcAft>
              <a:buFont typeface="Wingdings 2"/>
              <a:buChar char=""/>
              <a:defRPr/>
            </a:pPr>
            <a:endParaRPr lang="es-ES" dirty="0" smtClean="0"/>
          </a:p>
        </p:txBody>
      </p:sp>
      <p:sp>
        <p:nvSpPr>
          <p:cNvPr id="25604" name="Date Placeholder 1"/>
          <p:cNvSpPr>
            <a:spLocks noGrp="1"/>
          </p:cNvSpPr>
          <p:nvPr>
            <p:ph type="dt" sz="quarter" idx="10"/>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09082BFD-A8E3-4B15-B7E9-344CB66CD0B5}" type="datetime1">
              <a:rPr lang="en-US" smtClean="0"/>
              <a:pPr fontAlgn="base">
                <a:spcBef>
                  <a:spcPct val="0"/>
                </a:spcBef>
                <a:spcAft>
                  <a:spcPct val="0"/>
                </a:spcAft>
                <a:defRPr/>
              </a:pPr>
              <a:t>2/27/2015</a:t>
            </a:fld>
            <a:endParaRPr lang="en-US" smtClean="0"/>
          </a:p>
        </p:txBody>
      </p:sp>
      <p:sp>
        <p:nvSpPr>
          <p:cNvPr id="25605" name="Slide Number Placeholder 3"/>
          <p:cNvSpPr>
            <a:spLocks noGrp="1"/>
          </p:cNvSpPr>
          <p:nvPr>
            <p:ph type="sldNum" sz="quarter" idx="12"/>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21C34373-F317-4E17-B1D7-0EC8C4731360}" type="slidenum">
              <a:rPr lang="en-US" smtClean="0"/>
              <a:pPr fontAlgn="base">
                <a:spcBef>
                  <a:spcPct val="0"/>
                </a:spcBef>
                <a:spcAft>
                  <a:spcPct val="0"/>
                </a:spcAft>
                <a:defRPr/>
              </a:pPr>
              <a:t>11</a:t>
            </a:fld>
            <a:endParaRPr lang="en-US" smtClean="0"/>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eaLnBrk="1" fontAlgn="auto" hangingPunct="1">
              <a:spcAft>
                <a:spcPts val="0"/>
              </a:spcAft>
              <a:defRPr/>
            </a:pPr>
            <a:r>
              <a:rPr lang="en-US" dirty="0" err="1" smtClean="0"/>
              <a:t>Ingredientes</a:t>
            </a:r>
            <a:r>
              <a:rPr lang="en-US" dirty="0" smtClean="0"/>
              <a:t> Clave: </a:t>
            </a:r>
            <a:br>
              <a:rPr lang="en-US" dirty="0" smtClean="0"/>
            </a:br>
            <a:r>
              <a:rPr lang="en-US" sz="2000" dirty="0" smtClean="0"/>
              <a:t>(cont.)</a:t>
            </a:r>
            <a:endParaRPr lang="en-US" sz="2000" dirty="0"/>
          </a:p>
        </p:txBody>
      </p:sp>
      <p:sp>
        <p:nvSpPr>
          <p:cNvPr id="9" name="Content Placeholder 8"/>
          <p:cNvSpPr>
            <a:spLocks noGrp="1"/>
          </p:cNvSpPr>
          <p:nvPr>
            <p:ph idx="1"/>
          </p:nvPr>
        </p:nvSpPr>
        <p:spPr/>
        <p:txBody>
          <a:bodyPr>
            <a:normAutofit fontScale="92500" lnSpcReduction="20000"/>
          </a:bodyPr>
          <a:lstStyle/>
          <a:p>
            <a:pPr marL="548640" indent="-411480" eaLnBrk="1" fontAlgn="auto" hangingPunct="1">
              <a:spcAft>
                <a:spcPts val="0"/>
              </a:spcAft>
              <a:buClr>
                <a:schemeClr val="tx1">
                  <a:shade val="95000"/>
                </a:schemeClr>
              </a:buClr>
              <a:buFont typeface="Wingdings 2"/>
              <a:buChar char=""/>
              <a:defRPr/>
            </a:pPr>
            <a:r>
              <a:rPr lang="en-US" b="1" dirty="0" err="1" smtClean="0"/>
              <a:t>Extracto</a:t>
            </a:r>
            <a:r>
              <a:rPr lang="en-US" b="1" dirty="0" smtClean="0"/>
              <a:t> de </a:t>
            </a:r>
            <a:r>
              <a:rPr lang="en-US" b="1" dirty="0" err="1" smtClean="0"/>
              <a:t>Arándano</a:t>
            </a:r>
            <a:endParaRPr lang="en-US" b="1" dirty="0" smtClean="0"/>
          </a:p>
          <a:p>
            <a:pPr marL="868680" lvl="1" indent="-283464" eaLnBrk="1" fontAlgn="auto" hangingPunct="1">
              <a:spcAft>
                <a:spcPts val="0"/>
              </a:spcAft>
              <a:buFont typeface="Wingdings 2"/>
              <a:buChar char=""/>
              <a:defRPr/>
            </a:pPr>
            <a:r>
              <a:rPr lang="es-ES" dirty="0" smtClean="0"/>
              <a:t>Derivado de las hojas y frutos, similares a las bayas</a:t>
            </a:r>
          </a:p>
          <a:p>
            <a:pPr marL="868680" lvl="1" indent="-283464" eaLnBrk="1" fontAlgn="auto" hangingPunct="1">
              <a:spcAft>
                <a:spcPts val="0"/>
              </a:spcAft>
              <a:buFont typeface="Wingdings 2"/>
              <a:buChar char=""/>
              <a:defRPr/>
            </a:pPr>
            <a:r>
              <a:rPr lang="es-ES" dirty="0" smtClean="0"/>
              <a:t>Los extractos contienen pigmentos flavonoides (antocianinas)</a:t>
            </a:r>
          </a:p>
          <a:p>
            <a:pPr marL="868680" lvl="1" indent="-283464" eaLnBrk="1" fontAlgn="auto" hangingPunct="1">
              <a:spcAft>
                <a:spcPts val="0"/>
              </a:spcAft>
              <a:buFont typeface="Wingdings 2"/>
              <a:buChar char=""/>
              <a:defRPr/>
            </a:pPr>
            <a:r>
              <a:rPr lang="es-ES" dirty="0" smtClean="0"/>
              <a:t>Contiene poderosos antioxidantes</a:t>
            </a:r>
          </a:p>
          <a:p>
            <a:pPr marL="868680" lvl="1" indent="-283464" eaLnBrk="1" fontAlgn="auto" hangingPunct="1">
              <a:spcAft>
                <a:spcPts val="0"/>
              </a:spcAft>
              <a:buFont typeface="Wingdings 2"/>
              <a:buChar char=""/>
              <a:defRPr/>
            </a:pPr>
            <a:r>
              <a:rPr lang="es-ES" dirty="0" smtClean="0"/>
              <a:t>Contribuye a la circulación sanguínea y a una visión saludable</a:t>
            </a:r>
            <a:endParaRPr lang="en-US" b="1" dirty="0" smtClean="0"/>
          </a:p>
          <a:p>
            <a:pPr marL="548640" indent="-411480" eaLnBrk="1" fontAlgn="auto" hangingPunct="1">
              <a:spcAft>
                <a:spcPts val="0"/>
              </a:spcAft>
              <a:buClr>
                <a:schemeClr val="tx1">
                  <a:shade val="95000"/>
                </a:schemeClr>
              </a:buClr>
              <a:buFont typeface="Wingdings 2"/>
              <a:buChar char=""/>
              <a:defRPr/>
            </a:pPr>
            <a:endParaRPr lang="en-US" b="1" dirty="0" smtClean="0"/>
          </a:p>
          <a:p>
            <a:pPr marL="548640" indent="-411480" eaLnBrk="1" fontAlgn="auto" hangingPunct="1">
              <a:spcAft>
                <a:spcPts val="0"/>
              </a:spcAft>
              <a:buClr>
                <a:schemeClr val="tx1">
                  <a:shade val="95000"/>
                </a:schemeClr>
              </a:buClr>
              <a:buFont typeface="Wingdings 2"/>
              <a:buChar char=""/>
              <a:defRPr/>
            </a:pPr>
            <a:r>
              <a:rPr lang="en-US" b="1" dirty="0" err="1" smtClean="0"/>
              <a:t>Extracto</a:t>
            </a:r>
            <a:r>
              <a:rPr lang="en-US" b="1" dirty="0" smtClean="0"/>
              <a:t> de </a:t>
            </a:r>
            <a:r>
              <a:rPr lang="en-US" b="1" dirty="0" err="1" smtClean="0"/>
              <a:t>Cítricos</a:t>
            </a:r>
            <a:r>
              <a:rPr lang="en-US" b="1" dirty="0" smtClean="0"/>
              <a:t> (</a:t>
            </a:r>
            <a:r>
              <a:rPr lang="en-US" b="1" dirty="0" err="1" smtClean="0"/>
              <a:t>Bioflavonoides</a:t>
            </a:r>
            <a:r>
              <a:rPr lang="en-US" b="1" dirty="0" smtClean="0"/>
              <a:t>)</a:t>
            </a:r>
          </a:p>
          <a:p>
            <a:pPr marL="868680" lvl="1" indent="-283464" eaLnBrk="1" fontAlgn="auto" hangingPunct="1">
              <a:spcAft>
                <a:spcPts val="0"/>
              </a:spcAft>
              <a:buFont typeface="Wingdings 2"/>
              <a:buChar char=""/>
              <a:defRPr/>
            </a:pPr>
            <a:r>
              <a:rPr lang="es-ES" dirty="0" smtClean="0"/>
              <a:t>Contiene antioxidantes encontrados en cierto tipo de plantas</a:t>
            </a:r>
          </a:p>
          <a:p>
            <a:pPr marL="868680" lvl="1" indent="-283464" eaLnBrk="1" fontAlgn="auto" hangingPunct="1">
              <a:spcAft>
                <a:spcPts val="0"/>
              </a:spcAft>
              <a:buFont typeface="Wingdings 2"/>
              <a:buChar char=""/>
              <a:defRPr/>
            </a:pPr>
            <a:r>
              <a:rPr lang="es-ES" dirty="0" smtClean="0"/>
              <a:t>Actúan como filtros de luz que protegen las delicadas cadenas de ADN y otras importantes macromoléculas mediante la absorción de la radiación ultravioleta</a:t>
            </a:r>
            <a:endParaRPr lang="en-US" dirty="0"/>
          </a:p>
        </p:txBody>
      </p:sp>
      <p:sp>
        <p:nvSpPr>
          <p:cNvPr id="26628" name="Date Placeholder 1"/>
          <p:cNvSpPr>
            <a:spLocks noGrp="1"/>
          </p:cNvSpPr>
          <p:nvPr>
            <p:ph type="dt" sz="quarter" idx="10"/>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F0B7E6C9-EC39-4FD5-AB5C-2A8FEE33AC96}" type="datetime1">
              <a:rPr lang="en-US" smtClean="0"/>
              <a:pPr fontAlgn="base">
                <a:spcBef>
                  <a:spcPct val="0"/>
                </a:spcBef>
                <a:spcAft>
                  <a:spcPct val="0"/>
                </a:spcAft>
                <a:defRPr/>
              </a:pPr>
              <a:t>2/27/2015</a:t>
            </a:fld>
            <a:endParaRPr lang="en-US" smtClean="0"/>
          </a:p>
        </p:txBody>
      </p:sp>
      <p:sp>
        <p:nvSpPr>
          <p:cNvPr id="26629" name="Slide Number Placeholder 3"/>
          <p:cNvSpPr>
            <a:spLocks noGrp="1"/>
          </p:cNvSpPr>
          <p:nvPr>
            <p:ph type="sldNum" sz="quarter" idx="12"/>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96CC3A59-191E-4859-A878-D51A81420BA6}" type="slidenum">
              <a:rPr lang="en-US" smtClean="0"/>
              <a:pPr fontAlgn="base">
                <a:spcBef>
                  <a:spcPct val="0"/>
                </a:spcBef>
                <a:spcAft>
                  <a:spcPct val="0"/>
                </a:spcAft>
                <a:defRPr/>
              </a:pPr>
              <a:t>12</a:t>
            </a:fld>
            <a:endParaRPr lang="en-US" smtClean="0"/>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57200" y="152400"/>
            <a:ext cx="8229600" cy="685800"/>
          </a:xfrm>
          <a:solidFill>
            <a:srgbClr val="FF6600"/>
          </a:solidFill>
        </p:spPr>
        <p:txBody>
          <a:bodyPr/>
          <a:lstStyle/>
          <a:p>
            <a:pPr eaLnBrk="1" fontAlgn="auto" hangingPunct="1">
              <a:spcAft>
                <a:spcPts val="0"/>
              </a:spcAft>
              <a:defRPr/>
            </a:pPr>
            <a:r>
              <a:rPr lang="en-US" sz="3600" dirty="0" smtClean="0">
                <a:solidFill>
                  <a:schemeClr val="tx1"/>
                </a:solidFill>
              </a:rPr>
              <a:t>AÇAI PURO Y REFORZADO</a:t>
            </a:r>
            <a:endParaRPr lang="en-US" dirty="0">
              <a:solidFill>
                <a:schemeClr val="tx1"/>
              </a:solidFill>
            </a:endParaRPr>
          </a:p>
        </p:txBody>
      </p:sp>
      <p:sp>
        <p:nvSpPr>
          <p:cNvPr id="16" name="Content Placeholder 15"/>
          <p:cNvSpPr>
            <a:spLocks noGrp="1"/>
          </p:cNvSpPr>
          <p:nvPr>
            <p:ph sz="half" idx="1"/>
          </p:nvPr>
        </p:nvSpPr>
        <p:spPr>
          <a:xfrm>
            <a:off x="457200" y="1600200"/>
            <a:ext cx="4343400" cy="4525963"/>
          </a:xfrm>
        </p:spPr>
        <p:txBody>
          <a:bodyPr>
            <a:normAutofit lnSpcReduction="10000"/>
          </a:bodyPr>
          <a:lstStyle/>
          <a:p>
            <a:pPr marL="548640" indent="-411480" eaLnBrk="1" fontAlgn="auto" hangingPunct="1">
              <a:spcAft>
                <a:spcPts val="0"/>
              </a:spcAft>
              <a:buClr>
                <a:schemeClr val="tx1">
                  <a:shade val="95000"/>
                </a:schemeClr>
              </a:buClr>
              <a:buFont typeface="Wingdings 2"/>
              <a:buChar char=""/>
              <a:defRPr/>
            </a:pPr>
            <a:r>
              <a:rPr lang="es-ES" dirty="0" smtClean="0"/>
              <a:t>Contribuye a la concentración , aporta energía para todo el día</a:t>
            </a:r>
          </a:p>
          <a:p>
            <a:pPr marL="548640" indent="-411480" eaLnBrk="1" fontAlgn="auto" hangingPunct="1">
              <a:spcAft>
                <a:spcPts val="0"/>
              </a:spcAft>
              <a:buClr>
                <a:schemeClr val="tx1">
                  <a:shade val="95000"/>
                </a:schemeClr>
              </a:buClr>
              <a:buFont typeface="Wingdings 2"/>
              <a:buChar char=""/>
              <a:defRPr/>
            </a:pPr>
            <a:r>
              <a:rPr lang="es-ES" dirty="0" smtClean="0"/>
              <a:t> </a:t>
            </a:r>
            <a:r>
              <a:rPr lang="en-US" b="1" dirty="0" err="1" smtClean="0"/>
              <a:t>Principales</a:t>
            </a:r>
            <a:r>
              <a:rPr lang="en-US" b="1" dirty="0" smtClean="0"/>
              <a:t> </a:t>
            </a:r>
            <a:r>
              <a:rPr lang="en-US" b="1" dirty="0" err="1" smtClean="0"/>
              <a:t>Beneficios</a:t>
            </a:r>
            <a:r>
              <a:rPr lang="en-US" b="1" dirty="0" smtClean="0"/>
              <a:t> :</a:t>
            </a:r>
          </a:p>
          <a:p>
            <a:pPr marL="868680" lvl="1" indent="-283464" eaLnBrk="1" fontAlgn="auto" hangingPunct="1">
              <a:spcAft>
                <a:spcPts val="0"/>
              </a:spcAft>
              <a:buFont typeface="Wingdings 2"/>
              <a:buChar char=""/>
              <a:defRPr/>
            </a:pPr>
            <a:r>
              <a:rPr lang="es-ES" dirty="0" smtClean="0"/>
              <a:t>Contribuye al metabolismo normal para más energía</a:t>
            </a:r>
          </a:p>
          <a:p>
            <a:pPr marL="868680" lvl="1" indent="-283464" eaLnBrk="1" fontAlgn="auto" hangingPunct="1">
              <a:spcAft>
                <a:spcPts val="0"/>
              </a:spcAft>
              <a:buFont typeface="Wingdings 2"/>
              <a:buChar char=""/>
              <a:defRPr/>
            </a:pPr>
            <a:r>
              <a:rPr lang="es-ES" dirty="0" smtClean="0"/>
              <a:t>Contribuye a un rendimiento intelectual normal</a:t>
            </a:r>
          </a:p>
          <a:p>
            <a:pPr marL="868680" lvl="1" indent="-283464" eaLnBrk="1" fontAlgn="auto" hangingPunct="1">
              <a:spcAft>
                <a:spcPts val="0"/>
              </a:spcAft>
              <a:buFont typeface="Wingdings 2"/>
              <a:buChar char=""/>
              <a:defRPr/>
            </a:pPr>
            <a:r>
              <a:rPr lang="es-ES" dirty="0" smtClean="0"/>
              <a:t>Reduce el cansancio y la fatiga</a:t>
            </a:r>
          </a:p>
          <a:p>
            <a:pPr marL="548640" indent="-411480" eaLnBrk="1" fontAlgn="auto" hangingPunct="1">
              <a:spcAft>
                <a:spcPts val="0"/>
              </a:spcAft>
              <a:buClr>
                <a:schemeClr val="tx1">
                  <a:shade val="95000"/>
                </a:schemeClr>
              </a:buClr>
              <a:buFont typeface="Wingdings 2"/>
              <a:buChar char=""/>
              <a:defRPr/>
            </a:pPr>
            <a:endParaRPr lang="en-US" dirty="0"/>
          </a:p>
        </p:txBody>
      </p:sp>
      <p:pic>
        <p:nvPicPr>
          <p:cNvPr id="27652" name="Content Placeholder 21" descr="CAN_isotonix_opc3_211.png"/>
          <p:cNvPicPr>
            <a:picLocks noGrp="1" noChangeAspect="1"/>
          </p:cNvPicPr>
          <p:nvPr>
            <p:ph sz="half" idx="2"/>
          </p:nvPr>
        </p:nvPicPr>
        <p:blipFill>
          <a:blip r:embed="rId3"/>
          <a:srcRect/>
          <a:stretch>
            <a:fillRect/>
          </a:stretch>
        </p:blipFill>
        <p:spPr>
          <a:xfrm>
            <a:off x="5707063" y="1152525"/>
            <a:ext cx="2827337" cy="4257675"/>
          </a:xfrm>
        </p:spPr>
      </p:pic>
      <p:sp>
        <p:nvSpPr>
          <p:cNvPr id="27653" name="Date Placeholder 1"/>
          <p:cNvSpPr>
            <a:spLocks noGrp="1"/>
          </p:cNvSpPr>
          <p:nvPr>
            <p:ph type="dt" sz="quarter" idx="10"/>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7012AC70-50E1-487C-8ABC-A017A74BD74B}" type="datetime1">
              <a:rPr lang="en-US" smtClean="0"/>
              <a:pPr fontAlgn="base">
                <a:spcBef>
                  <a:spcPct val="0"/>
                </a:spcBef>
                <a:spcAft>
                  <a:spcPct val="0"/>
                </a:spcAft>
                <a:defRPr/>
              </a:pPr>
              <a:t>2/27/2015</a:t>
            </a:fld>
            <a:endParaRPr lang="en-US" smtClean="0"/>
          </a:p>
        </p:txBody>
      </p:sp>
      <p:sp>
        <p:nvSpPr>
          <p:cNvPr id="27654" name="Slide Number Placeholder 3"/>
          <p:cNvSpPr>
            <a:spLocks noGrp="1"/>
          </p:cNvSpPr>
          <p:nvPr>
            <p:ph type="sldNum" sz="quarter" idx="12"/>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3BAE1CC1-9824-4C90-A4FD-2B8F7B2D50E8}" type="slidenum">
              <a:rPr lang="en-US" smtClean="0"/>
              <a:pPr fontAlgn="base">
                <a:spcBef>
                  <a:spcPct val="0"/>
                </a:spcBef>
                <a:spcAft>
                  <a:spcPct val="0"/>
                </a:spcAft>
                <a:defRPr/>
              </a:pPr>
              <a:t>13</a:t>
            </a:fld>
            <a:endParaRPr lang="en-US" smtClean="0"/>
          </a:p>
        </p:txBody>
      </p:sp>
      <p:sp>
        <p:nvSpPr>
          <p:cNvPr id="20" name="Title 14"/>
          <p:cNvSpPr txBox="1">
            <a:spLocks/>
          </p:cNvSpPr>
          <p:nvPr/>
        </p:nvSpPr>
        <p:spPr>
          <a:xfrm>
            <a:off x="76200" y="914400"/>
            <a:ext cx="8839200" cy="609600"/>
          </a:xfrm>
          <a:prstGeom prst="rect">
            <a:avLst/>
          </a:prstGeom>
        </p:spPr>
        <p:txBody>
          <a:bodyPr anchor="ctr">
            <a:normAutofit fontScale="97500"/>
            <a:scene3d>
              <a:camera prst="orthographicFront"/>
              <a:lightRig rig="soft" dir="t">
                <a:rot lat="0" lon="0" rev="16800000"/>
              </a:lightRig>
            </a:scene3d>
            <a:sp3d prstMaterial="softEdge">
              <a:bevelT w="38100" h="38100"/>
            </a:sp3d>
          </a:bodyPr>
          <a:lstStyle/>
          <a:p>
            <a:pPr algn="ctr" fontAlgn="auto">
              <a:spcAft>
                <a:spcPts val="0"/>
              </a:spcAft>
              <a:defRPr/>
            </a:pPr>
            <a:r>
              <a:rPr lang="en-US" sz="2800" b="1" dirty="0" smtClean="0">
                <a:ln w="6350">
                  <a:noFill/>
                </a:ln>
                <a:solidFill>
                  <a:srgbClr val="FFC000"/>
                </a:solidFill>
                <a:effectLst>
                  <a:outerShdw blurRad="114300" dist="101600" dir="2700000" algn="tl" rotWithShape="0">
                    <a:srgbClr val="000000">
                      <a:alpha val="40000"/>
                    </a:srgbClr>
                  </a:outerShdw>
                </a:effectLst>
                <a:latin typeface="+mj-lt"/>
                <a:ea typeface="+mj-ea"/>
                <a:cs typeface="+mj-cs"/>
              </a:rPr>
              <a:t>ISOTONIX ASAÍ ENERGÍA AVANZADA</a:t>
            </a:r>
            <a:endParaRPr lang="en-US" sz="2800" dirty="0">
              <a:solidFill>
                <a:srgbClr val="FFC000"/>
              </a:solidFill>
              <a:latin typeface="+mn-lt"/>
              <a:cs typeface="+mn-cs"/>
            </a:endParaRPr>
          </a:p>
        </p:txBody>
      </p:sp>
      <p:sp>
        <p:nvSpPr>
          <p:cNvPr id="27656" name="TextBox 20"/>
          <p:cNvSpPr txBox="1">
            <a:spLocks noChangeArrowheads="1"/>
          </p:cNvSpPr>
          <p:nvPr/>
        </p:nvSpPr>
        <p:spPr bwMode="auto">
          <a:xfrm>
            <a:off x="1403648" y="6088283"/>
            <a:ext cx="7272808" cy="369332"/>
          </a:xfrm>
          <a:prstGeom prst="rect">
            <a:avLst/>
          </a:prstGeom>
          <a:noFill/>
          <a:ln w="9525">
            <a:noFill/>
            <a:miter lim="800000"/>
            <a:headEnd/>
            <a:tailEnd/>
          </a:ln>
        </p:spPr>
        <p:txBody>
          <a:bodyPr wrap="square">
            <a:spAutoFit/>
          </a:bodyPr>
          <a:lstStyle/>
          <a:p>
            <a:r>
              <a:rPr lang="en-US" dirty="0" smtClean="0">
                <a:latin typeface="Book Antiqua" pitchFamily="18" charset="0"/>
              </a:rPr>
              <a:t>45 </a:t>
            </a:r>
            <a:r>
              <a:rPr lang="en-US" dirty="0" err="1" smtClean="0">
                <a:latin typeface="Book Antiqua" pitchFamily="18" charset="0"/>
              </a:rPr>
              <a:t>Porciones</a:t>
            </a:r>
            <a:r>
              <a:rPr lang="en-US" dirty="0" smtClean="0">
                <a:latin typeface="Book Antiqua" pitchFamily="18" charset="0"/>
              </a:rPr>
              <a:t>  </a:t>
            </a:r>
            <a:r>
              <a:rPr lang="en-US" dirty="0" err="1" smtClean="0">
                <a:latin typeface="Book Antiqua" pitchFamily="18" charset="0"/>
              </a:rPr>
              <a:t>Código</a:t>
            </a:r>
            <a:r>
              <a:rPr lang="en-US" dirty="0" smtClean="0">
                <a:latin typeface="Book Antiqua" pitchFamily="18" charset="0"/>
              </a:rPr>
              <a:t> EU13059 </a:t>
            </a:r>
            <a:r>
              <a:rPr lang="en-US" dirty="0">
                <a:latin typeface="Book Antiqua" pitchFamily="18" charset="0"/>
              </a:rPr>
              <a:t> </a:t>
            </a:r>
            <a:r>
              <a:rPr lang="en-US" dirty="0" smtClean="0">
                <a:latin typeface="Book Antiqua" pitchFamily="18" charset="0"/>
              </a:rPr>
              <a:t>CU €32,74  PSV €45,84  BV 26,5</a:t>
            </a:r>
            <a:endParaRPr lang="en-US" dirty="0">
              <a:latin typeface="Book Antiqua" pitchFamily="18" charset="0"/>
            </a:endParaRP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143000"/>
          </a:xfrm>
        </p:spPr>
        <p:txBody>
          <a:bodyPr>
            <a:normAutofit fontScale="90000"/>
          </a:bodyPr>
          <a:lstStyle/>
          <a:p>
            <a:pPr eaLnBrk="1" fontAlgn="auto" hangingPunct="1">
              <a:spcAft>
                <a:spcPts val="0"/>
              </a:spcAft>
              <a:defRPr/>
            </a:pPr>
            <a:r>
              <a:rPr lang="es-ES" dirty="0" smtClean="0"/>
              <a:t>¿Qué hace que Isotonix </a:t>
            </a:r>
            <a:r>
              <a:rPr lang="es-ES" dirty="0" err="1" smtClean="0"/>
              <a:t>Açai</a:t>
            </a:r>
            <a:r>
              <a:rPr lang="es-ES" dirty="0" smtClean="0"/>
              <a:t> sea un producto único</a:t>
            </a:r>
            <a:r>
              <a:rPr lang="en-US" dirty="0" smtClean="0"/>
              <a:t>?</a:t>
            </a:r>
            <a:endParaRPr lang="en-US" dirty="0"/>
          </a:p>
        </p:txBody>
      </p:sp>
      <p:sp>
        <p:nvSpPr>
          <p:cNvPr id="3" name="Content Placeholder 2"/>
          <p:cNvSpPr>
            <a:spLocks noGrp="1"/>
          </p:cNvSpPr>
          <p:nvPr>
            <p:ph idx="1"/>
          </p:nvPr>
        </p:nvSpPr>
        <p:spPr>
          <a:xfrm>
            <a:off x="685800" y="2057400"/>
            <a:ext cx="8153400" cy="8534400"/>
          </a:xfrm>
        </p:spPr>
        <p:txBody>
          <a:bodyPr>
            <a:normAutofit/>
          </a:bodyPr>
          <a:lstStyle/>
          <a:p>
            <a:pPr marL="548640" indent="-411480" eaLnBrk="1" fontAlgn="auto" hangingPunct="1">
              <a:spcAft>
                <a:spcPts val="0"/>
              </a:spcAft>
              <a:buClr>
                <a:schemeClr val="tx1">
                  <a:shade val="95000"/>
                </a:schemeClr>
              </a:buClr>
              <a:buFont typeface="Wingdings 2"/>
              <a:buChar char=""/>
              <a:defRPr/>
            </a:pPr>
            <a:r>
              <a:rPr lang="es-ES" sz="2400" dirty="0" smtClean="0"/>
              <a:t>Está elaborado con una combinación de bayas </a:t>
            </a:r>
            <a:r>
              <a:rPr lang="es-ES" sz="2400" dirty="0" err="1" smtClean="0"/>
              <a:t>acai</a:t>
            </a:r>
            <a:r>
              <a:rPr lang="es-ES" sz="2400" dirty="0" smtClean="0"/>
              <a:t>, guaraná, yerba mate, mangostán, granada, té verde y aminoácidos esenciales </a:t>
            </a:r>
            <a:endParaRPr lang="en-US" sz="2400" dirty="0" smtClean="0"/>
          </a:p>
          <a:p>
            <a:pPr marL="548640" indent="-411480" eaLnBrk="1" fontAlgn="auto" hangingPunct="1">
              <a:spcAft>
                <a:spcPts val="0"/>
              </a:spcAft>
              <a:buClr>
                <a:schemeClr val="tx1">
                  <a:shade val="95000"/>
                </a:schemeClr>
              </a:buClr>
              <a:buFont typeface="Wingdings 2"/>
              <a:buNone/>
              <a:defRPr/>
            </a:pPr>
            <a:endParaRPr lang="en-US" sz="2400" dirty="0" smtClean="0"/>
          </a:p>
          <a:p>
            <a:pPr marL="548640" indent="-411480" eaLnBrk="1" fontAlgn="auto" hangingPunct="1">
              <a:spcAft>
                <a:spcPts val="0"/>
              </a:spcAft>
              <a:buClr>
                <a:schemeClr val="tx1">
                  <a:shade val="95000"/>
                </a:schemeClr>
              </a:buClr>
              <a:buFont typeface="Wingdings 2"/>
              <a:buNone/>
              <a:defRPr/>
            </a:pPr>
            <a:r>
              <a:rPr lang="en-US" sz="2400" dirty="0" err="1" smtClean="0"/>
              <a:t>Otros</a:t>
            </a:r>
            <a:r>
              <a:rPr lang="en-US" sz="2400" dirty="0" smtClean="0"/>
              <a:t> </a:t>
            </a:r>
            <a:r>
              <a:rPr lang="en-US" sz="2400" dirty="0" err="1" smtClean="0"/>
              <a:t>Beneficios</a:t>
            </a:r>
            <a:r>
              <a:rPr lang="en-US" sz="2400" dirty="0" smtClean="0"/>
              <a:t>:</a:t>
            </a:r>
          </a:p>
          <a:p>
            <a:pPr marL="548640" indent="-411480" eaLnBrk="1" fontAlgn="auto" hangingPunct="1">
              <a:spcAft>
                <a:spcPts val="0"/>
              </a:spcAft>
              <a:buClr>
                <a:schemeClr val="tx1">
                  <a:shade val="95000"/>
                </a:schemeClr>
              </a:buClr>
              <a:buFont typeface="Wingdings 2"/>
              <a:buChar char=""/>
              <a:defRPr/>
            </a:pPr>
            <a:r>
              <a:rPr lang="es-ES" sz="2400" dirty="0" smtClean="0"/>
              <a:t>Adicionalmente, contribuye al funcionamiento normal del sistema inmunológico durante y después del ejercicio físico intenso</a:t>
            </a:r>
          </a:p>
          <a:p>
            <a:pPr marL="548640" indent="-411480" eaLnBrk="1" fontAlgn="auto" hangingPunct="1">
              <a:spcAft>
                <a:spcPts val="0"/>
              </a:spcAft>
              <a:buClr>
                <a:schemeClr val="tx1">
                  <a:shade val="95000"/>
                </a:schemeClr>
              </a:buClr>
              <a:buFont typeface="Wingdings 2"/>
              <a:buChar char=""/>
              <a:defRPr/>
            </a:pPr>
            <a:r>
              <a:rPr lang="es-ES" sz="2400" dirty="0" smtClean="0"/>
              <a:t>Protege  los componentes celulares contra daño oxidativo.</a:t>
            </a:r>
            <a:endParaRPr lang="en-US" sz="2400" dirty="0" smtClean="0"/>
          </a:p>
          <a:p>
            <a:pPr marL="0" indent="0" eaLnBrk="1" fontAlgn="auto" hangingPunct="1">
              <a:spcAft>
                <a:spcPts val="0"/>
              </a:spcAft>
              <a:buClr>
                <a:schemeClr val="tx1">
                  <a:shade val="95000"/>
                </a:schemeClr>
              </a:buClr>
              <a:buFont typeface="Wingdings 2"/>
              <a:buChar char=""/>
              <a:defRPr/>
            </a:pPr>
            <a:endParaRPr lang="en-US" sz="2400" dirty="0"/>
          </a:p>
        </p:txBody>
      </p:sp>
      <p:sp>
        <p:nvSpPr>
          <p:cNvPr id="28676" name="Date Placeholder 3"/>
          <p:cNvSpPr>
            <a:spLocks noGrp="1"/>
          </p:cNvSpPr>
          <p:nvPr>
            <p:ph type="dt" sz="quarter" idx="10"/>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15C65A55-B905-4228-B471-574A2E5CAE79}" type="datetime1">
              <a:rPr lang="en-US" smtClean="0"/>
              <a:pPr fontAlgn="base">
                <a:spcBef>
                  <a:spcPct val="0"/>
                </a:spcBef>
                <a:spcAft>
                  <a:spcPct val="0"/>
                </a:spcAft>
                <a:defRPr/>
              </a:pPr>
              <a:t>2/27/2015</a:t>
            </a:fld>
            <a:endParaRPr lang="en-US" smtClean="0"/>
          </a:p>
        </p:txBody>
      </p:sp>
      <p:sp>
        <p:nvSpPr>
          <p:cNvPr id="28677" name="Slide Number Placeholder 9"/>
          <p:cNvSpPr>
            <a:spLocks noGrp="1"/>
          </p:cNvSpPr>
          <p:nvPr>
            <p:ph type="sldNum" sz="quarter" idx="12"/>
          </p:nvPr>
        </p:nvSpPr>
        <p:spPr bwMode="auto">
          <a:xfrm>
            <a:off x="8534400" y="6324600"/>
            <a:ext cx="381000" cy="457200"/>
          </a:xfrm>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D4E83443-F8BA-40C1-93ED-43214FA24BF6}" type="slidenum">
              <a:rPr lang="en-US" smtClean="0"/>
              <a:pPr fontAlgn="base">
                <a:spcBef>
                  <a:spcPct val="0"/>
                </a:spcBef>
                <a:spcAft>
                  <a:spcPct val="0"/>
                </a:spcAft>
                <a:defRPr/>
              </a:pPr>
              <a:t>14</a:t>
            </a:fld>
            <a:endParaRPr lang="en-US" smtClean="0"/>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eaLnBrk="1" fontAlgn="auto" hangingPunct="1">
              <a:spcAft>
                <a:spcPts val="0"/>
              </a:spcAft>
              <a:defRPr/>
            </a:pPr>
            <a:r>
              <a:rPr lang="en-US" dirty="0" err="1" smtClean="0"/>
              <a:t>Ingredientes</a:t>
            </a:r>
            <a:r>
              <a:rPr lang="en-US" dirty="0" smtClean="0"/>
              <a:t> Clave:</a:t>
            </a:r>
            <a:endParaRPr lang="en-US" dirty="0"/>
          </a:p>
        </p:txBody>
      </p:sp>
      <p:sp>
        <p:nvSpPr>
          <p:cNvPr id="29699" name="Content Placeholder 6"/>
          <p:cNvSpPr>
            <a:spLocks noGrp="1"/>
          </p:cNvSpPr>
          <p:nvPr>
            <p:ph idx="1"/>
          </p:nvPr>
        </p:nvSpPr>
        <p:spPr>
          <a:xfrm>
            <a:off x="457200" y="1600200"/>
            <a:ext cx="8229600" cy="1143000"/>
          </a:xfrm>
        </p:spPr>
        <p:txBody>
          <a:bodyPr/>
          <a:lstStyle/>
          <a:p>
            <a:pPr eaLnBrk="1" hangingPunct="1"/>
            <a:r>
              <a:rPr lang="es-ES" dirty="0" smtClean="0"/>
              <a:t>Todos los ingredientes trabajan juntos para  aportar un compuesto energético</a:t>
            </a:r>
            <a:endParaRPr lang="en-US" dirty="0" smtClean="0"/>
          </a:p>
        </p:txBody>
      </p:sp>
      <p:sp>
        <p:nvSpPr>
          <p:cNvPr id="29700" name="Date Placeholder 1"/>
          <p:cNvSpPr>
            <a:spLocks noGrp="1"/>
          </p:cNvSpPr>
          <p:nvPr>
            <p:ph type="dt" sz="quarter" idx="10"/>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84C51091-945C-47D0-B8A3-0E13B489F17B}" type="datetime1">
              <a:rPr lang="en-US" smtClean="0"/>
              <a:pPr fontAlgn="base">
                <a:spcBef>
                  <a:spcPct val="0"/>
                </a:spcBef>
                <a:spcAft>
                  <a:spcPct val="0"/>
                </a:spcAft>
                <a:defRPr/>
              </a:pPr>
              <a:t>2/27/2015</a:t>
            </a:fld>
            <a:endParaRPr lang="en-US" smtClean="0"/>
          </a:p>
        </p:txBody>
      </p:sp>
      <p:sp>
        <p:nvSpPr>
          <p:cNvPr id="29701" name="Slide Number Placeholder 3"/>
          <p:cNvSpPr>
            <a:spLocks noGrp="1"/>
          </p:cNvSpPr>
          <p:nvPr>
            <p:ph type="sldNum" sz="quarter" idx="12"/>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A1EDDC62-4620-44CF-86CC-951B8F62D1B1}" type="slidenum">
              <a:rPr lang="en-US" smtClean="0"/>
              <a:pPr fontAlgn="base">
                <a:spcBef>
                  <a:spcPct val="0"/>
                </a:spcBef>
                <a:spcAft>
                  <a:spcPct val="0"/>
                </a:spcAft>
                <a:defRPr/>
              </a:pPr>
              <a:t>15</a:t>
            </a:fld>
            <a:endParaRPr lang="en-US" smtClean="0"/>
          </a:p>
        </p:txBody>
      </p:sp>
      <p:sp>
        <p:nvSpPr>
          <p:cNvPr id="8" name="Content Placeholder 6"/>
          <p:cNvSpPr txBox="1">
            <a:spLocks/>
          </p:cNvSpPr>
          <p:nvPr/>
        </p:nvSpPr>
        <p:spPr>
          <a:xfrm>
            <a:off x="533400" y="2514600"/>
            <a:ext cx="8229600" cy="4038600"/>
          </a:xfrm>
          <a:prstGeom prst="rect">
            <a:avLst/>
          </a:prstGeom>
        </p:spPr>
        <p:txBody>
          <a:bodyPr numCol="2">
            <a:normAutofit/>
          </a:bodyPr>
          <a:lstStyle/>
          <a:p>
            <a:pPr marL="676656" lvl="1" indent="-228600" fontAlgn="auto">
              <a:spcBef>
                <a:spcPct val="20000"/>
              </a:spcBef>
              <a:spcAft>
                <a:spcPts val="0"/>
              </a:spcAft>
              <a:buClr>
                <a:schemeClr val="tx1"/>
              </a:buClr>
              <a:buSzPct val="95000"/>
              <a:buFont typeface="Arial" pitchFamily="34" charset="0"/>
              <a:buChar char="•"/>
              <a:defRPr/>
            </a:pPr>
            <a:r>
              <a:rPr lang="en-US" sz="2200" dirty="0" err="1">
                <a:latin typeface="+mn-lt"/>
                <a:cs typeface="+mn-cs"/>
              </a:rPr>
              <a:t>Açai</a:t>
            </a:r>
            <a:r>
              <a:rPr lang="en-US" sz="2200" dirty="0">
                <a:latin typeface="+mn-lt"/>
                <a:cs typeface="+mn-cs"/>
              </a:rPr>
              <a:t> </a:t>
            </a:r>
          </a:p>
          <a:p>
            <a:pPr marL="676656" lvl="1" indent="-228600" fontAlgn="auto">
              <a:spcBef>
                <a:spcPct val="20000"/>
              </a:spcBef>
              <a:spcAft>
                <a:spcPts val="0"/>
              </a:spcAft>
              <a:buClr>
                <a:schemeClr val="tx1"/>
              </a:buClr>
              <a:buSzPct val="95000"/>
              <a:buFont typeface="Arial" pitchFamily="34" charset="0"/>
              <a:buChar char="•"/>
              <a:defRPr/>
            </a:pPr>
            <a:r>
              <a:rPr lang="es-MX" sz="2200" dirty="0">
                <a:latin typeface="+mn-lt"/>
                <a:cs typeface="+mn-cs"/>
              </a:rPr>
              <a:t>L-</a:t>
            </a:r>
            <a:r>
              <a:rPr lang="es-MX" sz="2200" dirty="0" err="1">
                <a:latin typeface="+mn-lt"/>
                <a:cs typeface="+mn-cs"/>
              </a:rPr>
              <a:t>Fenilalanina</a:t>
            </a:r>
            <a:endParaRPr lang="en-US" sz="2200" dirty="0">
              <a:latin typeface="+mn-lt"/>
              <a:cs typeface="+mn-cs"/>
            </a:endParaRPr>
          </a:p>
          <a:p>
            <a:pPr marL="676656" lvl="1" indent="-228600" fontAlgn="auto">
              <a:spcBef>
                <a:spcPct val="20000"/>
              </a:spcBef>
              <a:spcAft>
                <a:spcPts val="0"/>
              </a:spcAft>
              <a:buClr>
                <a:schemeClr val="tx1"/>
              </a:buClr>
              <a:buSzPct val="95000"/>
              <a:buFont typeface="Arial" pitchFamily="34" charset="0"/>
              <a:buChar char="•"/>
              <a:defRPr/>
            </a:pPr>
            <a:r>
              <a:rPr lang="en-US" sz="2200" dirty="0" err="1">
                <a:latin typeface="+mn-lt"/>
                <a:cs typeface="+mn-cs"/>
              </a:rPr>
              <a:t>Extracto</a:t>
            </a:r>
            <a:r>
              <a:rPr lang="en-US" sz="2200" dirty="0">
                <a:latin typeface="+mn-lt"/>
                <a:cs typeface="+mn-cs"/>
              </a:rPr>
              <a:t> de </a:t>
            </a:r>
            <a:r>
              <a:rPr lang="en-US" sz="2200" dirty="0" err="1">
                <a:latin typeface="+mn-lt"/>
                <a:cs typeface="+mn-cs"/>
              </a:rPr>
              <a:t>granada</a:t>
            </a:r>
            <a:r>
              <a:rPr lang="en-US" sz="2200" dirty="0">
                <a:latin typeface="+mn-lt"/>
                <a:cs typeface="+mn-cs"/>
              </a:rPr>
              <a:t> </a:t>
            </a:r>
          </a:p>
          <a:p>
            <a:pPr marL="676656" lvl="1" indent="-228600" fontAlgn="auto">
              <a:spcBef>
                <a:spcPct val="20000"/>
              </a:spcBef>
              <a:spcAft>
                <a:spcPts val="0"/>
              </a:spcAft>
              <a:buClr>
                <a:schemeClr val="tx1"/>
              </a:buClr>
              <a:buSzPct val="95000"/>
              <a:buFont typeface="Arial" pitchFamily="34" charset="0"/>
              <a:buChar char="•"/>
              <a:defRPr/>
            </a:pPr>
            <a:r>
              <a:rPr lang="en-US" sz="2200" dirty="0" err="1">
                <a:latin typeface="+mn-lt"/>
                <a:cs typeface="+mn-cs"/>
              </a:rPr>
              <a:t>Extracto</a:t>
            </a:r>
            <a:r>
              <a:rPr lang="en-US" sz="2200" dirty="0">
                <a:latin typeface="+mn-lt"/>
                <a:cs typeface="+mn-cs"/>
              </a:rPr>
              <a:t> de </a:t>
            </a:r>
            <a:r>
              <a:rPr lang="en-US" sz="2200" dirty="0" err="1">
                <a:latin typeface="+mn-lt"/>
                <a:cs typeface="+mn-cs"/>
              </a:rPr>
              <a:t>Guaraná</a:t>
            </a:r>
            <a:r>
              <a:rPr lang="en-US" sz="2200" dirty="0">
                <a:latin typeface="+mn-lt"/>
                <a:cs typeface="+mn-cs"/>
              </a:rPr>
              <a:t> </a:t>
            </a:r>
          </a:p>
          <a:p>
            <a:pPr marL="676656" lvl="1" indent="-228600" fontAlgn="auto">
              <a:spcBef>
                <a:spcPct val="20000"/>
              </a:spcBef>
              <a:spcAft>
                <a:spcPts val="0"/>
              </a:spcAft>
              <a:buClr>
                <a:schemeClr val="tx1"/>
              </a:buClr>
              <a:buSzPct val="95000"/>
              <a:buFont typeface="Arial" pitchFamily="34" charset="0"/>
              <a:buChar char="•"/>
              <a:defRPr/>
            </a:pPr>
            <a:r>
              <a:rPr lang="en-US" sz="2200" dirty="0">
                <a:latin typeface="+mn-lt"/>
                <a:cs typeface="+mn-cs"/>
              </a:rPr>
              <a:t>L-</a:t>
            </a:r>
            <a:r>
              <a:rPr lang="en-US" sz="2200" dirty="0" err="1">
                <a:latin typeface="+mn-lt"/>
                <a:cs typeface="+mn-cs"/>
              </a:rPr>
              <a:t>Taurina</a:t>
            </a:r>
            <a:endParaRPr lang="en-US" sz="2200" dirty="0">
              <a:latin typeface="+mn-lt"/>
              <a:cs typeface="+mn-cs"/>
            </a:endParaRPr>
          </a:p>
          <a:p>
            <a:pPr marL="676656" lvl="1" indent="-228600" fontAlgn="auto">
              <a:spcBef>
                <a:spcPct val="20000"/>
              </a:spcBef>
              <a:spcAft>
                <a:spcPts val="0"/>
              </a:spcAft>
              <a:buClr>
                <a:schemeClr val="tx1"/>
              </a:buClr>
              <a:buSzPct val="95000"/>
              <a:buFont typeface="Arial" pitchFamily="34" charset="0"/>
              <a:buChar char="•"/>
              <a:defRPr/>
            </a:pPr>
            <a:r>
              <a:rPr lang="en-US" sz="2200" dirty="0">
                <a:latin typeface="+mn-lt"/>
                <a:cs typeface="+mn-cs"/>
              </a:rPr>
              <a:t> </a:t>
            </a:r>
            <a:r>
              <a:rPr lang="en-US" sz="2200" dirty="0" err="1">
                <a:latin typeface="+mn-lt"/>
                <a:cs typeface="+mn-cs"/>
              </a:rPr>
              <a:t>Polvo</a:t>
            </a:r>
            <a:r>
              <a:rPr lang="en-US" sz="2200" dirty="0">
                <a:latin typeface="+mn-lt"/>
                <a:cs typeface="+mn-cs"/>
              </a:rPr>
              <a:t> de </a:t>
            </a:r>
            <a:r>
              <a:rPr lang="en-US" sz="2200" dirty="0" err="1">
                <a:latin typeface="+mn-lt"/>
                <a:cs typeface="+mn-cs"/>
              </a:rPr>
              <a:t>mangostán</a:t>
            </a:r>
            <a:r>
              <a:rPr lang="en-US" sz="2200" dirty="0">
                <a:latin typeface="+mn-lt"/>
                <a:cs typeface="+mn-cs"/>
              </a:rPr>
              <a:t> </a:t>
            </a:r>
          </a:p>
          <a:p>
            <a:pPr marL="676656" lvl="1" indent="-228600" fontAlgn="auto">
              <a:spcBef>
                <a:spcPct val="20000"/>
              </a:spcBef>
              <a:spcAft>
                <a:spcPts val="0"/>
              </a:spcAft>
              <a:buClr>
                <a:schemeClr val="tx1"/>
              </a:buClr>
              <a:buSzPct val="95000"/>
              <a:buFont typeface="Arial" pitchFamily="34" charset="0"/>
              <a:buChar char="•"/>
              <a:defRPr/>
            </a:pPr>
            <a:r>
              <a:rPr lang="en-US" sz="2200" dirty="0">
                <a:latin typeface="+mn-lt"/>
                <a:cs typeface="+mn-cs"/>
              </a:rPr>
              <a:t>L-</a:t>
            </a:r>
            <a:r>
              <a:rPr lang="en-US" sz="2200" dirty="0" err="1">
                <a:latin typeface="+mn-lt"/>
                <a:cs typeface="+mn-cs"/>
              </a:rPr>
              <a:t>Tirosina</a:t>
            </a:r>
            <a:endParaRPr lang="en-US" sz="2200" dirty="0">
              <a:latin typeface="+mn-lt"/>
              <a:cs typeface="+mn-cs"/>
            </a:endParaRPr>
          </a:p>
          <a:p>
            <a:pPr marL="676656" lvl="1" indent="-228600" fontAlgn="auto">
              <a:spcBef>
                <a:spcPct val="20000"/>
              </a:spcBef>
              <a:spcAft>
                <a:spcPts val="0"/>
              </a:spcAft>
              <a:buClr>
                <a:schemeClr val="tx1"/>
              </a:buClr>
              <a:buSzPct val="95000"/>
              <a:buFont typeface="Arial" pitchFamily="34" charset="0"/>
              <a:buChar char="•"/>
              <a:defRPr/>
            </a:pPr>
            <a:r>
              <a:rPr lang="en-US" sz="2200" dirty="0">
                <a:latin typeface="+mn-lt"/>
                <a:cs typeface="+mn-cs"/>
              </a:rPr>
              <a:t>L-</a:t>
            </a:r>
            <a:r>
              <a:rPr lang="en-US" sz="2200" dirty="0" err="1">
                <a:latin typeface="+mn-lt"/>
                <a:cs typeface="+mn-cs"/>
              </a:rPr>
              <a:t>Glicina</a:t>
            </a:r>
            <a:endParaRPr lang="en-US" sz="2200" dirty="0">
              <a:latin typeface="+mn-lt"/>
              <a:cs typeface="+mn-cs"/>
            </a:endParaRPr>
          </a:p>
          <a:p>
            <a:pPr marL="676656" lvl="1" indent="-228600" fontAlgn="auto">
              <a:spcBef>
                <a:spcPct val="20000"/>
              </a:spcBef>
              <a:spcAft>
                <a:spcPts val="0"/>
              </a:spcAft>
              <a:buClr>
                <a:schemeClr val="tx1"/>
              </a:buClr>
              <a:buSzPct val="95000"/>
              <a:buFont typeface="Arial" pitchFamily="34" charset="0"/>
              <a:buChar char="•"/>
              <a:defRPr/>
            </a:pPr>
            <a:r>
              <a:rPr lang="en-US" sz="2200" dirty="0" smtClean="0">
                <a:latin typeface="+mn-lt"/>
                <a:cs typeface="+mn-cs"/>
              </a:rPr>
              <a:t>Extracto </a:t>
            </a:r>
            <a:r>
              <a:rPr lang="en-US" sz="2200" dirty="0">
                <a:latin typeface="+mn-lt"/>
                <a:cs typeface="+mn-cs"/>
              </a:rPr>
              <a:t>de yerba mate</a:t>
            </a:r>
          </a:p>
          <a:p>
            <a:pPr marL="676656" lvl="1" indent="-228600" fontAlgn="auto">
              <a:spcBef>
                <a:spcPct val="20000"/>
              </a:spcBef>
              <a:spcAft>
                <a:spcPts val="0"/>
              </a:spcAft>
              <a:buClr>
                <a:schemeClr val="tx1"/>
              </a:buClr>
              <a:buSzPct val="95000"/>
              <a:buFont typeface="Arial" pitchFamily="34" charset="0"/>
              <a:buChar char="•"/>
              <a:defRPr/>
            </a:pPr>
            <a:endParaRPr lang="en-US" sz="2200" dirty="0">
              <a:latin typeface="+mn-lt"/>
              <a:cs typeface="+mn-cs"/>
            </a:endParaRPr>
          </a:p>
          <a:p>
            <a:pPr marL="676656" lvl="1" indent="-228600" fontAlgn="auto">
              <a:spcBef>
                <a:spcPct val="20000"/>
              </a:spcBef>
              <a:spcAft>
                <a:spcPts val="0"/>
              </a:spcAft>
              <a:buClr>
                <a:schemeClr val="tx1"/>
              </a:buClr>
              <a:buSzPct val="95000"/>
              <a:buFont typeface="Arial" pitchFamily="34" charset="0"/>
              <a:buChar char="•"/>
              <a:defRPr/>
            </a:pPr>
            <a:r>
              <a:rPr lang="en-US" sz="2200" dirty="0" err="1">
                <a:latin typeface="+mn-lt"/>
                <a:cs typeface="+mn-cs"/>
              </a:rPr>
              <a:t>Té</a:t>
            </a:r>
            <a:r>
              <a:rPr lang="en-US" sz="2200" dirty="0">
                <a:latin typeface="+mn-lt"/>
                <a:cs typeface="+mn-cs"/>
              </a:rPr>
              <a:t> Verde</a:t>
            </a:r>
          </a:p>
          <a:p>
            <a:pPr marL="676656" lvl="1" indent="-228600" fontAlgn="auto">
              <a:spcBef>
                <a:spcPct val="20000"/>
              </a:spcBef>
              <a:spcAft>
                <a:spcPts val="0"/>
              </a:spcAft>
              <a:buClr>
                <a:schemeClr val="tx1"/>
              </a:buClr>
              <a:buSzPct val="95000"/>
              <a:buFont typeface="Arial" pitchFamily="34" charset="0"/>
              <a:buChar char="•"/>
              <a:defRPr/>
            </a:pPr>
            <a:r>
              <a:rPr lang="en-US" sz="2200" dirty="0">
                <a:latin typeface="+mn-lt"/>
                <a:cs typeface="+mn-cs"/>
              </a:rPr>
              <a:t>Vitamina C</a:t>
            </a:r>
          </a:p>
          <a:p>
            <a:pPr marL="676656" lvl="1" indent="-228600" fontAlgn="auto">
              <a:spcBef>
                <a:spcPct val="20000"/>
              </a:spcBef>
              <a:spcAft>
                <a:spcPts val="0"/>
              </a:spcAft>
              <a:buClr>
                <a:schemeClr val="tx1"/>
              </a:buClr>
              <a:buSzPct val="95000"/>
              <a:buFont typeface="Arial" pitchFamily="34" charset="0"/>
              <a:buChar char="•"/>
              <a:defRPr/>
            </a:pPr>
            <a:r>
              <a:rPr lang="en-US" sz="2200" dirty="0" err="1">
                <a:latin typeface="+mn-lt"/>
                <a:cs typeface="+mn-cs"/>
              </a:rPr>
              <a:t>Cobre</a:t>
            </a:r>
            <a:r>
              <a:rPr lang="en-US" sz="2200" dirty="0">
                <a:latin typeface="+mn-lt"/>
                <a:cs typeface="+mn-cs"/>
              </a:rPr>
              <a:t> (</a:t>
            </a:r>
            <a:r>
              <a:rPr lang="en-US" sz="2200" dirty="0" err="1">
                <a:latin typeface="+mn-lt"/>
                <a:cs typeface="+mn-cs"/>
              </a:rPr>
              <a:t>Gluconato</a:t>
            </a:r>
            <a:r>
              <a:rPr lang="en-US" sz="2200" dirty="0">
                <a:latin typeface="+mn-lt"/>
                <a:cs typeface="+mn-cs"/>
              </a:rPr>
              <a:t>) </a:t>
            </a:r>
          </a:p>
          <a:p>
            <a:pPr marL="676656" lvl="1" indent="-228600" fontAlgn="auto">
              <a:spcBef>
                <a:spcPct val="20000"/>
              </a:spcBef>
              <a:spcAft>
                <a:spcPts val="0"/>
              </a:spcAft>
              <a:buClr>
                <a:schemeClr val="tx1"/>
              </a:buClr>
              <a:buSzPct val="95000"/>
              <a:buFont typeface="Arial" pitchFamily="34" charset="0"/>
              <a:buChar char="•"/>
              <a:defRPr/>
            </a:pPr>
            <a:r>
              <a:rPr lang="en-US" sz="2200" dirty="0">
                <a:latin typeface="+mn-lt"/>
                <a:cs typeface="+mn-cs"/>
              </a:rPr>
              <a:t>Zinc (</a:t>
            </a:r>
            <a:r>
              <a:rPr lang="en-US" sz="2200" dirty="0" err="1">
                <a:latin typeface="+mn-lt"/>
                <a:cs typeface="+mn-cs"/>
              </a:rPr>
              <a:t>Gluconato</a:t>
            </a:r>
            <a:r>
              <a:rPr lang="en-US" sz="2200" dirty="0">
                <a:latin typeface="+mn-lt"/>
                <a:cs typeface="+mn-cs"/>
              </a:rPr>
              <a:t>)</a:t>
            </a:r>
            <a:endParaRPr lang="en-US" sz="2800" dirty="0">
              <a:latin typeface="+mn-lt"/>
              <a:cs typeface="+mn-cs"/>
            </a:endParaRP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57200" y="274638"/>
            <a:ext cx="8229600" cy="715962"/>
          </a:xfrm>
          <a:solidFill>
            <a:srgbClr val="FF0000"/>
          </a:solidFill>
        </p:spPr>
        <p:txBody>
          <a:bodyPr/>
          <a:lstStyle/>
          <a:p>
            <a:pPr eaLnBrk="1" fontAlgn="auto" hangingPunct="1">
              <a:spcAft>
                <a:spcPts val="0"/>
              </a:spcAft>
              <a:defRPr/>
            </a:pPr>
            <a:r>
              <a:rPr lang="en-US" sz="3600" dirty="0" smtClean="0">
                <a:solidFill>
                  <a:schemeClr val="tx1"/>
                </a:solidFill>
              </a:rPr>
              <a:t>AUMENTA TU VITAMINA B</a:t>
            </a:r>
            <a:endParaRPr lang="en-US" dirty="0">
              <a:solidFill>
                <a:schemeClr val="tx1"/>
              </a:solidFill>
            </a:endParaRPr>
          </a:p>
        </p:txBody>
      </p:sp>
      <p:sp>
        <p:nvSpPr>
          <p:cNvPr id="30723" name="Content Placeholder 15"/>
          <p:cNvSpPr>
            <a:spLocks noGrp="1"/>
          </p:cNvSpPr>
          <p:nvPr>
            <p:ph sz="half" idx="1"/>
          </p:nvPr>
        </p:nvSpPr>
        <p:spPr>
          <a:xfrm>
            <a:off x="457200" y="1600200"/>
            <a:ext cx="5051425" cy="4525963"/>
          </a:xfrm>
        </p:spPr>
        <p:txBody>
          <a:bodyPr/>
          <a:lstStyle/>
          <a:p>
            <a:pPr eaLnBrk="1" hangingPunct="1"/>
            <a:r>
              <a:rPr lang="es-ES" sz="1900" dirty="0" smtClean="0"/>
              <a:t>Proporciona formas metabólicamente activas de vitaminas del complejo B, minerales y electrolitos  que ayudan a aumentar la energía, disminuir el estrés y mejorar el estado de ánimo</a:t>
            </a:r>
            <a:br>
              <a:rPr lang="es-ES" sz="1900" dirty="0" smtClean="0"/>
            </a:br>
            <a:endParaRPr lang="en-US" sz="1900" dirty="0" smtClean="0"/>
          </a:p>
          <a:p>
            <a:pPr eaLnBrk="1" hangingPunct="1"/>
            <a:r>
              <a:rPr lang="en-US" sz="1900" dirty="0" err="1" smtClean="0"/>
              <a:t>Beneficios</a:t>
            </a:r>
            <a:r>
              <a:rPr lang="en-US" sz="1900" dirty="0" smtClean="0"/>
              <a:t>:</a:t>
            </a:r>
          </a:p>
          <a:p>
            <a:pPr lvl="1" eaLnBrk="1" hangingPunct="1"/>
            <a:r>
              <a:rPr lang="es-ES" sz="1900" dirty="0" smtClean="0"/>
              <a:t>Contribuye al metabolismo energético normal</a:t>
            </a:r>
          </a:p>
          <a:p>
            <a:pPr lvl="1" eaLnBrk="1" hangingPunct="1"/>
            <a:r>
              <a:rPr lang="es-ES" sz="1900" dirty="0" smtClean="0"/>
              <a:t>Contribuye a la función muscular, incluyendo los músculos del corazón</a:t>
            </a:r>
          </a:p>
          <a:p>
            <a:pPr lvl="1" eaLnBrk="1" hangingPunct="1"/>
            <a:r>
              <a:rPr lang="es-ES" sz="1900" dirty="0" smtClean="0"/>
              <a:t>Contribuye al mantenimiento normal de huesos y dientes y mucho más...</a:t>
            </a:r>
            <a:endParaRPr lang="en-US" sz="1900" dirty="0" smtClean="0"/>
          </a:p>
        </p:txBody>
      </p:sp>
      <p:sp>
        <p:nvSpPr>
          <p:cNvPr id="30725" name="Date Placeholder 1"/>
          <p:cNvSpPr>
            <a:spLocks noGrp="1"/>
          </p:cNvSpPr>
          <p:nvPr>
            <p:ph type="dt" sz="quarter" idx="10"/>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02F1241D-9913-4CC1-80D8-A57F51E38184}" type="datetime1">
              <a:rPr lang="en-US" smtClean="0"/>
              <a:pPr fontAlgn="base">
                <a:spcBef>
                  <a:spcPct val="0"/>
                </a:spcBef>
                <a:spcAft>
                  <a:spcPct val="0"/>
                </a:spcAft>
                <a:defRPr/>
              </a:pPr>
              <a:t>2/27/2015</a:t>
            </a:fld>
            <a:endParaRPr lang="en-US" smtClean="0"/>
          </a:p>
        </p:txBody>
      </p:sp>
      <p:sp>
        <p:nvSpPr>
          <p:cNvPr id="30726" name="Slide Number Placeholder 3"/>
          <p:cNvSpPr>
            <a:spLocks noGrp="1"/>
          </p:cNvSpPr>
          <p:nvPr>
            <p:ph type="sldNum" sz="quarter" idx="12"/>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22B0E05D-14C4-4650-BAD2-DE5BE8B2756F}" type="slidenum">
              <a:rPr lang="en-US" smtClean="0"/>
              <a:pPr fontAlgn="base">
                <a:spcBef>
                  <a:spcPct val="0"/>
                </a:spcBef>
                <a:spcAft>
                  <a:spcPct val="0"/>
                </a:spcAft>
                <a:defRPr/>
              </a:pPr>
              <a:t>16</a:t>
            </a:fld>
            <a:endParaRPr lang="en-US" smtClean="0"/>
          </a:p>
        </p:txBody>
      </p:sp>
      <p:sp>
        <p:nvSpPr>
          <p:cNvPr id="20" name="Title 14"/>
          <p:cNvSpPr txBox="1">
            <a:spLocks/>
          </p:cNvSpPr>
          <p:nvPr/>
        </p:nvSpPr>
        <p:spPr>
          <a:xfrm>
            <a:off x="76200" y="990600"/>
            <a:ext cx="8839200" cy="609600"/>
          </a:xfrm>
          <a:prstGeom prst="rect">
            <a:avLst/>
          </a:prstGeom>
        </p:spPr>
        <p:txBody>
          <a:bodyPr anchor="ctr">
            <a:normAutofit fontScale="97500"/>
            <a:scene3d>
              <a:camera prst="orthographicFront"/>
              <a:lightRig rig="soft" dir="t">
                <a:rot lat="0" lon="0" rev="16800000"/>
              </a:lightRig>
            </a:scene3d>
            <a:sp3d prstMaterial="softEdge">
              <a:bevelT w="38100" h="38100"/>
            </a:sp3d>
          </a:bodyPr>
          <a:lstStyle/>
          <a:p>
            <a:pPr algn="ctr" fontAlgn="auto">
              <a:spcAft>
                <a:spcPts val="0"/>
              </a:spcAft>
              <a:defRPr/>
            </a:pPr>
            <a:r>
              <a:rPr lang="en-US" sz="2800" b="1" dirty="0">
                <a:ln w="6350">
                  <a:noFill/>
                </a:ln>
                <a:solidFill>
                  <a:srgbClr val="FFC000"/>
                </a:solidFill>
                <a:effectLst>
                  <a:outerShdw blurRad="114300" dist="101600" dir="2700000" algn="tl" rotWithShape="0">
                    <a:srgbClr val="000000">
                      <a:alpha val="40000"/>
                    </a:srgbClr>
                  </a:outerShdw>
                </a:effectLst>
                <a:latin typeface="+mj-lt"/>
                <a:ea typeface="+mj-ea"/>
                <a:cs typeface="+mj-cs"/>
              </a:rPr>
              <a:t>ISOTONIX </a:t>
            </a:r>
            <a:r>
              <a:rPr lang="en-US" sz="2800" b="1" dirty="0" smtClean="0">
                <a:ln w="6350">
                  <a:noFill/>
                </a:ln>
                <a:solidFill>
                  <a:srgbClr val="FFC000"/>
                </a:solidFill>
                <a:effectLst>
                  <a:outerShdw blurRad="114300" dist="101600" dir="2700000" algn="tl" rotWithShape="0">
                    <a:srgbClr val="000000">
                      <a:alpha val="40000"/>
                    </a:srgbClr>
                  </a:outerShdw>
                </a:effectLst>
                <a:latin typeface="+mj-lt"/>
                <a:ea typeface="+mj-ea"/>
                <a:cs typeface="+mj-cs"/>
              </a:rPr>
              <a:t>COMPLEJO-B ACTIVADO</a:t>
            </a:r>
            <a:endParaRPr lang="en-US" sz="2800" dirty="0">
              <a:solidFill>
                <a:srgbClr val="FFC000"/>
              </a:solidFill>
              <a:latin typeface="Lucida Sans (Headings)"/>
              <a:cs typeface="+mn-cs"/>
            </a:endParaRPr>
          </a:p>
        </p:txBody>
      </p:sp>
      <p:sp>
        <p:nvSpPr>
          <p:cNvPr id="30728" name="TextBox 20"/>
          <p:cNvSpPr txBox="1">
            <a:spLocks noChangeArrowheads="1"/>
          </p:cNvSpPr>
          <p:nvPr/>
        </p:nvSpPr>
        <p:spPr bwMode="auto">
          <a:xfrm>
            <a:off x="1979712" y="5915703"/>
            <a:ext cx="6768479" cy="338554"/>
          </a:xfrm>
          <a:prstGeom prst="rect">
            <a:avLst/>
          </a:prstGeom>
          <a:noFill/>
          <a:ln w="9525">
            <a:noFill/>
            <a:miter lim="800000"/>
            <a:headEnd/>
            <a:tailEnd/>
          </a:ln>
        </p:spPr>
        <p:txBody>
          <a:bodyPr wrap="square">
            <a:spAutoFit/>
          </a:bodyPr>
          <a:lstStyle/>
          <a:p>
            <a:r>
              <a:rPr lang="en-US" sz="1600" dirty="0" smtClean="0">
                <a:latin typeface="Book Antiqua" pitchFamily="18" charset="0"/>
              </a:rPr>
              <a:t>30 </a:t>
            </a:r>
            <a:r>
              <a:rPr lang="en-US" sz="1600" dirty="0" err="1">
                <a:latin typeface="Book Antiqua" pitchFamily="18" charset="0"/>
              </a:rPr>
              <a:t>Porciones</a:t>
            </a:r>
            <a:r>
              <a:rPr lang="en-US" sz="1600" dirty="0">
                <a:latin typeface="Book Antiqua" pitchFamily="18" charset="0"/>
              </a:rPr>
              <a:t>  </a:t>
            </a:r>
            <a:r>
              <a:rPr lang="en-US" sz="1600" dirty="0" err="1" smtClean="0">
                <a:latin typeface="Book Antiqua" pitchFamily="18" charset="0"/>
              </a:rPr>
              <a:t>Código</a:t>
            </a:r>
            <a:r>
              <a:rPr lang="en-US" sz="1600" dirty="0" smtClean="0">
                <a:latin typeface="Book Antiqua" pitchFamily="18" charset="0"/>
              </a:rPr>
              <a:t> EU13055   CU </a:t>
            </a:r>
            <a:r>
              <a:rPr lang="en-US" sz="1600" dirty="0">
                <a:latin typeface="Book Antiqua" pitchFamily="18" charset="0"/>
              </a:rPr>
              <a:t>€</a:t>
            </a:r>
            <a:r>
              <a:rPr lang="en-US" sz="1600" dirty="0" smtClean="0">
                <a:latin typeface="Book Antiqua" pitchFamily="18" charset="0"/>
              </a:rPr>
              <a:t>16,53   PSV €23,14   BV </a:t>
            </a:r>
            <a:r>
              <a:rPr lang="en-US" sz="1600" dirty="0">
                <a:latin typeface="Book Antiqua" pitchFamily="18" charset="0"/>
              </a:rPr>
              <a:t>10</a:t>
            </a:r>
          </a:p>
        </p:txBody>
      </p:sp>
      <p:pic>
        <p:nvPicPr>
          <p:cNvPr id="10" name="Content Placeholder 9" descr="UK_ENG_UK13055_activatedBComplex100g_0112.png"/>
          <p:cNvPicPr>
            <a:picLocks noGrp="1" noChangeAspect="1"/>
          </p:cNvPicPr>
          <p:nvPr>
            <p:ph sz="half" idx="2"/>
          </p:nvPr>
        </p:nvPicPr>
        <p:blipFill rotWithShape="1">
          <a:blip r:embed="rId3" cstate="print"/>
          <a:srcRect r="37587"/>
          <a:stretch/>
        </p:blipFill>
        <p:spPr>
          <a:xfrm>
            <a:off x="3635896" y="1254800"/>
            <a:ext cx="5050904" cy="5377315"/>
          </a:xfrm>
          <a:prstGeom prst="rect">
            <a:avLst/>
          </a:prstGeom>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16" y="228600"/>
            <a:ext cx="9468544" cy="1143000"/>
          </a:xfrm>
        </p:spPr>
        <p:txBody>
          <a:bodyPr>
            <a:normAutofit fontScale="90000"/>
          </a:bodyPr>
          <a:lstStyle/>
          <a:p>
            <a:pPr eaLnBrk="1" fontAlgn="auto" hangingPunct="1">
              <a:spcAft>
                <a:spcPts val="0"/>
              </a:spcAft>
              <a:defRPr/>
            </a:pPr>
            <a:r>
              <a:rPr lang="es-ES" sz="3600" dirty="0" smtClean="0"/>
              <a:t>¿Qué hace que este sea un producto único?</a:t>
            </a:r>
            <a:endParaRPr lang="en-US" sz="3600" dirty="0"/>
          </a:p>
        </p:txBody>
      </p:sp>
      <p:sp>
        <p:nvSpPr>
          <p:cNvPr id="31747" name="Content Placeholder 2"/>
          <p:cNvSpPr>
            <a:spLocks noGrp="1"/>
          </p:cNvSpPr>
          <p:nvPr>
            <p:ph idx="1"/>
          </p:nvPr>
        </p:nvSpPr>
        <p:spPr>
          <a:xfrm>
            <a:off x="152400" y="1371600"/>
            <a:ext cx="8523288" cy="5943600"/>
          </a:xfrm>
        </p:spPr>
        <p:txBody>
          <a:bodyPr/>
          <a:lstStyle/>
          <a:p>
            <a:pPr eaLnBrk="1" hangingPunct="1"/>
            <a:r>
              <a:rPr lang="es-ES" sz="2400" dirty="0" smtClean="0"/>
              <a:t>Es metabólicamente activo: las formas tradicionales de las vitaminas B6, B12 y ácido fólico que se encuentran en la mayoría de los productos del complejo B sufre diferentes cambios químicos para poder ser utilizada por el cuerpo</a:t>
            </a:r>
            <a:endParaRPr lang="en-US" sz="2400" dirty="0" smtClean="0"/>
          </a:p>
          <a:p>
            <a:pPr eaLnBrk="1" hangingPunct="1"/>
            <a:r>
              <a:rPr lang="es-ES" sz="2400" dirty="0" smtClean="0"/>
              <a:t>Un complejo de vitamina B es una mezcla de las ocho vitaminas B esenciales que juegan un papel fundamental en el metabolismo a nivel celular</a:t>
            </a:r>
            <a:endParaRPr lang="en-US" sz="2400" dirty="0" smtClean="0"/>
          </a:p>
          <a:p>
            <a:pPr eaLnBrk="1" hangingPunct="1"/>
            <a:r>
              <a:rPr lang="es-ES" sz="2400" dirty="0" smtClean="0"/>
              <a:t>Las vitaminas B son importantes para cientos de reacciones bioquímicas del cuerpo</a:t>
            </a:r>
          </a:p>
          <a:p>
            <a:pPr eaLnBrk="1" hangingPunct="1"/>
            <a:r>
              <a:rPr lang="es-ES" sz="2400" dirty="0" smtClean="0"/>
              <a:t>La deficiencia de vitamina B puede provocar fatiga y letargo</a:t>
            </a:r>
            <a:endParaRPr lang="en-US" sz="2400" dirty="0" smtClean="0"/>
          </a:p>
        </p:txBody>
      </p:sp>
      <p:sp>
        <p:nvSpPr>
          <p:cNvPr id="31748" name="Date Placeholder 3"/>
          <p:cNvSpPr>
            <a:spLocks noGrp="1"/>
          </p:cNvSpPr>
          <p:nvPr>
            <p:ph type="dt" sz="quarter" idx="10"/>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408375EE-078C-411A-9EE3-D0FA4DEDA440}" type="datetime1">
              <a:rPr lang="en-US" smtClean="0"/>
              <a:pPr fontAlgn="base">
                <a:spcBef>
                  <a:spcPct val="0"/>
                </a:spcBef>
                <a:spcAft>
                  <a:spcPct val="0"/>
                </a:spcAft>
                <a:defRPr/>
              </a:pPr>
              <a:t>2/27/2015</a:t>
            </a:fld>
            <a:endParaRPr lang="en-US" smtClean="0"/>
          </a:p>
        </p:txBody>
      </p:sp>
      <p:sp>
        <p:nvSpPr>
          <p:cNvPr id="31749" name="Slide Number Placeholder 9"/>
          <p:cNvSpPr>
            <a:spLocks noGrp="1"/>
          </p:cNvSpPr>
          <p:nvPr>
            <p:ph type="sldNum" sz="quarter" idx="12"/>
          </p:nvPr>
        </p:nvSpPr>
        <p:spPr bwMode="auto">
          <a:xfrm>
            <a:off x="8534400" y="6324600"/>
            <a:ext cx="381000" cy="457200"/>
          </a:xfrm>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AA0B8329-9402-41D0-A7A3-7C7582444D3A}" type="slidenum">
              <a:rPr lang="en-US" smtClean="0"/>
              <a:pPr fontAlgn="base">
                <a:spcBef>
                  <a:spcPct val="0"/>
                </a:spcBef>
                <a:spcAft>
                  <a:spcPct val="0"/>
                </a:spcAft>
                <a:defRPr/>
              </a:pPr>
              <a:t>17</a:t>
            </a:fld>
            <a:endParaRPr lang="en-US" smtClean="0"/>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384"/>
            <a:ext cx="8229600" cy="998984"/>
          </a:xfrm>
        </p:spPr>
        <p:txBody>
          <a:bodyPr/>
          <a:lstStyle/>
          <a:p>
            <a:pPr eaLnBrk="1" fontAlgn="auto" hangingPunct="1">
              <a:spcAft>
                <a:spcPts val="0"/>
              </a:spcAft>
              <a:defRPr/>
            </a:pPr>
            <a:r>
              <a:rPr lang="en-US" dirty="0" err="1" smtClean="0"/>
              <a:t>Ingredientes</a:t>
            </a:r>
            <a:r>
              <a:rPr lang="en-US" dirty="0" smtClean="0"/>
              <a:t> Clave:</a:t>
            </a:r>
            <a:endParaRPr lang="en-US" dirty="0"/>
          </a:p>
        </p:txBody>
      </p:sp>
      <p:sp>
        <p:nvSpPr>
          <p:cNvPr id="32771" name="Content Placeholder 6"/>
          <p:cNvSpPr>
            <a:spLocks noGrp="1"/>
          </p:cNvSpPr>
          <p:nvPr>
            <p:ph idx="1"/>
          </p:nvPr>
        </p:nvSpPr>
        <p:spPr>
          <a:xfrm>
            <a:off x="533400" y="764704"/>
            <a:ext cx="8215064" cy="5760640"/>
          </a:xfrm>
        </p:spPr>
        <p:txBody>
          <a:bodyPr/>
          <a:lstStyle/>
          <a:p>
            <a:pPr marL="342900" indent="-342900" eaLnBrk="1" hangingPunct="1"/>
            <a:r>
              <a:rPr lang="en-US" sz="1800" b="1" dirty="0" err="1" smtClean="0"/>
              <a:t>Metilcobalamina</a:t>
            </a:r>
            <a:r>
              <a:rPr lang="en-US" sz="1800" b="1" dirty="0" smtClean="0"/>
              <a:t> (</a:t>
            </a:r>
            <a:r>
              <a:rPr lang="en-US" sz="1800" b="1" dirty="0" err="1" smtClean="0"/>
              <a:t>vitamina</a:t>
            </a:r>
            <a:r>
              <a:rPr lang="en-US" sz="1800" b="1" dirty="0" smtClean="0"/>
              <a:t> B12)</a:t>
            </a:r>
            <a:endParaRPr lang="en-US" sz="1800" dirty="0" smtClean="0"/>
          </a:p>
          <a:p>
            <a:pPr marL="800100" lvl="1" indent="-342900" eaLnBrk="1" hangingPunct="1">
              <a:buFont typeface="Arial" pitchFamily="34" charset="0"/>
              <a:buChar char="•"/>
            </a:pPr>
            <a:r>
              <a:rPr lang="es-ES" sz="1800" dirty="0" smtClean="0"/>
              <a:t>La vitamina B12 se almacena en el hígado y en otros tejidos para ser usada posteriormente</a:t>
            </a:r>
          </a:p>
          <a:p>
            <a:pPr marL="800100" lvl="1" indent="-342900" eaLnBrk="1" hangingPunct="1">
              <a:buFont typeface="Arial" pitchFamily="34" charset="0"/>
              <a:buChar char="•"/>
            </a:pPr>
            <a:r>
              <a:rPr lang="es-ES" sz="1800" dirty="0" smtClean="0"/>
              <a:t>Es un producto </a:t>
            </a:r>
            <a:r>
              <a:rPr lang="es-ES" sz="1800" dirty="0" err="1" smtClean="0"/>
              <a:t>bacterial</a:t>
            </a:r>
            <a:r>
              <a:rPr lang="es-ES" sz="1800" dirty="0" smtClean="0"/>
              <a:t> que se encuentra en su forma natural en productos de origen animal</a:t>
            </a:r>
          </a:p>
          <a:p>
            <a:pPr marL="800100" lvl="1" indent="-342900" eaLnBrk="1" hangingPunct="1">
              <a:buFont typeface="Arial" pitchFamily="34" charset="0"/>
              <a:buChar char="•"/>
            </a:pPr>
            <a:r>
              <a:rPr lang="es-ES" sz="1800" dirty="0" smtClean="0"/>
              <a:t>La </a:t>
            </a:r>
            <a:r>
              <a:rPr lang="es-ES" sz="1800" dirty="0" err="1" smtClean="0"/>
              <a:t>metilcobalamina</a:t>
            </a:r>
            <a:r>
              <a:rPr lang="es-ES" sz="1800" dirty="0" smtClean="0"/>
              <a:t> es una forma natural de la vitamina B12</a:t>
            </a:r>
            <a:r>
              <a:rPr lang="en-US" sz="1800" dirty="0" smtClean="0"/>
              <a:t> </a:t>
            </a:r>
          </a:p>
          <a:p>
            <a:pPr marL="342900" indent="-342900" eaLnBrk="1" hangingPunct="1"/>
            <a:r>
              <a:rPr lang="en-US" sz="1800" b="1" dirty="0" err="1" smtClean="0"/>
              <a:t>Folinato</a:t>
            </a:r>
            <a:r>
              <a:rPr lang="en-US" sz="1800" b="1" dirty="0" smtClean="0"/>
              <a:t> de </a:t>
            </a:r>
            <a:r>
              <a:rPr lang="en-US" sz="1800" b="1" dirty="0" err="1" smtClean="0"/>
              <a:t>calcio</a:t>
            </a:r>
            <a:r>
              <a:rPr lang="en-US" sz="1800" b="1" dirty="0" smtClean="0"/>
              <a:t> (</a:t>
            </a:r>
            <a:r>
              <a:rPr lang="en-US" sz="1800" b="1" dirty="0" err="1" smtClean="0"/>
              <a:t>folato</a:t>
            </a:r>
            <a:r>
              <a:rPr lang="en-US" sz="1800" b="1" dirty="0" smtClean="0"/>
              <a:t>)</a:t>
            </a:r>
            <a:endParaRPr lang="en-US" sz="1800" dirty="0" smtClean="0"/>
          </a:p>
          <a:p>
            <a:pPr marL="800100" lvl="1" indent="-342900" eaLnBrk="1" hangingPunct="1">
              <a:buFont typeface="Arial" pitchFamily="34" charset="0"/>
              <a:buChar char="•"/>
            </a:pPr>
            <a:r>
              <a:rPr lang="es-ES" sz="1800" dirty="0" smtClean="0"/>
              <a:t>Se encuentra principalmente en frutas y vegetales</a:t>
            </a:r>
          </a:p>
          <a:p>
            <a:pPr marL="800100" lvl="1" indent="-342900" eaLnBrk="1" hangingPunct="1">
              <a:buFont typeface="Arial" pitchFamily="34" charset="0"/>
              <a:buChar char="•"/>
            </a:pPr>
            <a:r>
              <a:rPr lang="es-ES" sz="1800" dirty="0" smtClean="0"/>
              <a:t>Las mejores fuentes son los vegetales frondosos de hojas verde oscuro, las naranjas, el jugo de naranja, los frijoles, los guisantes y la levadura de cerveza </a:t>
            </a:r>
          </a:p>
          <a:p>
            <a:pPr marL="800100" lvl="1" indent="-342900" eaLnBrk="1" hangingPunct="1">
              <a:buFont typeface="Arial" pitchFamily="34" charset="0"/>
              <a:buChar char="•"/>
            </a:pPr>
            <a:r>
              <a:rPr lang="es-ES" sz="1800" dirty="0" smtClean="0"/>
              <a:t>Desempeña un papel muy importante al aumentar los beneficios de la vitamina B12 </a:t>
            </a:r>
            <a:endParaRPr lang="en-US" sz="1800" dirty="0" smtClean="0"/>
          </a:p>
          <a:p>
            <a:pPr marL="342900" indent="-342900" eaLnBrk="1" hangingPunct="1"/>
            <a:r>
              <a:rPr lang="en-US" sz="1800" b="1" dirty="0" smtClean="0"/>
              <a:t>Piridoxal-5-Fosfato  (</a:t>
            </a:r>
            <a:r>
              <a:rPr lang="en-US" sz="1800" b="1" dirty="0" err="1" smtClean="0"/>
              <a:t>vitamina</a:t>
            </a:r>
            <a:r>
              <a:rPr lang="en-US" sz="1800" b="1" dirty="0" smtClean="0"/>
              <a:t> B6)</a:t>
            </a:r>
            <a:endParaRPr lang="en-US" sz="1800" dirty="0" smtClean="0"/>
          </a:p>
          <a:p>
            <a:pPr marL="800100" lvl="1" indent="-342900" eaLnBrk="1" hangingPunct="1">
              <a:buFont typeface="Arial" pitchFamily="34" charset="0"/>
              <a:buChar char="•"/>
            </a:pPr>
            <a:r>
              <a:rPr lang="es-ES" sz="1800" dirty="0" smtClean="0"/>
              <a:t>Las principales fuentes  de vitamina B6 son: aves, pescado, granos enteros y bananas </a:t>
            </a:r>
          </a:p>
          <a:p>
            <a:pPr marL="800100" lvl="1" indent="-342900" eaLnBrk="1" hangingPunct="1">
              <a:buFont typeface="Arial" pitchFamily="34" charset="0"/>
              <a:buChar char="•"/>
            </a:pPr>
            <a:r>
              <a:rPr lang="es-ES" sz="1800" dirty="0" smtClean="0"/>
              <a:t>La vitamina B6 es un </a:t>
            </a:r>
            <a:r>
              <a:rPr lang="es-ES" sz="1800" dirty="0" err="1" smtClean="0"/>
              <a:t>cofactor</a:t>
            </a:r>
            <a:r>
              <a:rPr lang="es-ES" sz="1800" dirty="0" smtClean="0"/>
              <a:t> esencial para el metabolismo de proteínas y aminoácidos y ayuda a mantener el equilibrio normal de los fluidos corporales</a:t>
            </a:r>
            <a:endParaRPr lang="en-US" sz="1800" dirty="0" smtClean="0"/>
          </a:p>
        </p:txBody>
      </p:sp>
      <p:sp>
        <p:nvSpPr>
          <p:cNvPr id="32772" name="Date Placeholder 1"/>
          <p:cNvSpPr>
            <a:spLocks noGrp="1"/>
          </p:cNvSpPr>
          <p:nvPr>
            <p:ph type="dt" sz="quarter" idx="10"/>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01C1E6BC-B060-4553-A3E2-EB3FB9C3A459}" type="datetime1">
              <a:rPr lang="en-US" smtClean="0"/>
              <a:pPr fontAlgn="base">
                <a:spcBef>
                  <a:spcPct val="0"/>
                </a:spcBef>
                <a:spcAft>
                  <a:spcPct val="0"/>
                </a:spcAft>
                <a:defRPr/>
              </a:pPr>
              <a:t>2/27/2015</a:t>
            </a:fld>
            <a:endParaRPr lang="en-US" smtClean="0"/>
          </a:p>
        </p:txBody>
      </p:sp>
      <p:sp>
        <p:nvSpPr>
          <p:cNvPr id="32773" name="Slide Number Placeholder 3"/>
          <p:cNvSpPr>
            <a:spLocks noGrp="1"/>
          </p:cNvSpPr>
          <p:nvPr>
            <p:ph type="sldNum" sz="quarter" idx="12"/>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3586F246-80F4-49A1-916A-C830C7394997}" type="slidenum">
              <a:rPr lang="en-US" smtClean="0"/>
              <a:pPr fontAlgn="base">
                <a:spcBef>
                  <a:spcPct val="0"/>
                </a:spcBef>
                <a:spcAft>
                  <a:spcPct val="0"/>
                </a:spcAft>
                <a:defRPr/>
              </a:pPr>
              <a:t>18</a:t>
            </a:fld>
            <a:endParaRPr lang="en-US" smtClean="0"/>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57200" y="228600"/>
            <a:ext cx="8229600" cy="762000"/>
          </a:xfrm>
          <a:solidFill>
            <a:srgbClr val="00B0F0"/>
          </a:solidFill>
        </p:spPr>
        <p:txBody>
          <a:bodyPr/>
          <a:lstStyle/>
          <a:p>
            <a:pPr eaLnBrk="1" fontAlgn="auto" hangingPunct="1">
              <a:spcAft>
                <a:spcPts val="0"/>
              </a:spcAft>
              <a:defRPr/>
            </a:pPr>
            <a:r>
              <a:rPr lang="en-US" sz="3000" dirty="0" smtClean="0">
                <a:solidFill>
                  <a:schemeClr val="tx1"/>
                </a:solidFill>
              </a:rPr>
              <a:t>MEJOR ABSORCIÓN, MEJOR SALUD</a:t>
            </a:r>
            <a:endParaRPr lang="en-US" sz="3000" dirty="0">
              <a:solidFill>
                <a:schemeClr val="tx1"/>
              </a:solidFill>
            </a:endParaRPr>
          </a:p>
        </p:txBody>
      </p:sp>
      <p:sp>
        <p:nvSpPr>
          <p:cNvPr id="33795" name="Content Placeholder 15"/>
          <p:cNvSpPr>
            <a:spLocks noGrp="1"/>
          </p:cNvSpPr>
          <p:nvPr>
            <p:ph sz="half" idx="1"/>
          </p:nvPr>
        </p:nvSpPr>
        <p:spPr>
          <a:xfrm>
            <a:off x="76200" y="1484784"/>
            <a:ext cx="5715000" cy="4852988"/>
          </a:xfrm>
        </p:spPr>
        <p:txBody>
          <a:bodyPr/>
          <a:lstStyle/>
          <a:p>
            <a:pPr eaLnBrk="1" hangingPunct="1"/>
            <a:r>
              <a:rPr lang="en-US" sz="2400" dirty="0" err="1" smtClean="0"/>
              <a:t>Contribuye</a:t>
            </a:r>
            <a:r>
              <a:rPr lang="en-US" sz="2400" dirty="0" smtClean="0"/>
              <a:t> a:</a:t>
            </a:r>
          </a:p>
          <a:p>
            <a:pPr lvl="1" eaLnBrk="1" hangingPunct="1"/>
            <a:r>
              <a:rPr lang="es-ES" dirty="0" smtClean="0"/>
              <a:t>La función muscular y la neurotransmisión normales</a:t>
            </a:r>
          </a:p>
          <a:p>
            <a:pPr lvl="1" eaLnBrk="1" hangingPunct="1"/>
            <a:r>
              <a:rPr lang="es-ES" dirty="0" smtClean="0"/>
              <a:t>Al mantenimiento de huesos y dientes normales</a:t>
            </a:r>
          </a:p>
          <a:p>
            <a:pPr lvl="1" eaLnBrk="1" hangingPunct="1"/>
            <a:r>
              <a:rPr lang="es-ES" dirty="0" smtClean="0"/>
              <a:t>A la función normal de las enzimas digestivas</a:t>
            </a:r>
          </a:p>
          <a:p>
            <a:pPr lvl="1" eaLnBrk="1" hangingPunct="1"/>
            <a:r>
              <a:rPr lang="es-ES" dirty="0" smtClean="0"/>
              <a:t>A la absorción y utilización normal de calcio y fósforo, y al mantenimiento de concentraciones normales de calcio en la sangre</a:t>
            </a:r>
          </a:p>
        </p:txBody>
      </p:sp>
      <p:pic>
        <p:nvPicPr>
          <p:cNvPr id="33796" name="Content Placeholder 21" descr="CAN_isotonix_opc3_211.png"/>
          <p:cNvPicPr>
            <a:picLocks noGrp="1" noChangeAspect="1"/>
          </p:cNvPicPr>
          <p:nvPr>
            <p:ph sz="half" idx="2"/>
          </p:nvPr>
        </p:nvPicPr>
        <p:blipFill>
          <a:blip r:embed="rId3"/>
          <a:srcRect/>
          <a:stretch>
            <a:fillRect/>
          </a:stretch>
        </p:blipFill>
        <p:spPr>
          <a:xfrm>
            <a:off x="5450287" y="1304925"/>
            <a:ext cx="3084114" cy="4644355"/>
          </a:xfrm>
        </p:spPr>
      </p:pic>
      <p:sp>
        <p:nvSpPr>
          <p:cNvPr id="33797" name="Date Placeholder 1"/>
          <p:cNvSpPr>
            <a:spLocks noGrp="1"/>
          </p:cNvSpPr>
          <p:nvPr>
            <p:ph type="dt" sz="quarter" idx="10"/>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DE7152C0-F4D7-4A80-8336-07B179449C09}" type="datetime1">
              <a:rPr lang="en-US" smtClean="0"/>
              <a:pPr fontAlgn="base">
                <a:spcBef>
                  <a:spcPct val="0"/>
                </a:spcBef>
                <a:spcAft>
                  <a:spcPct val="0"/>
                </a:spcAft>
                <a:defRPr/>
              </a:pPr>
              <a:t>2/27/2015</a:t>
            </a:fld>
            <a:endParaRPr lang="en-US" smtClean="0"/>
          </a:p>
        </p:txBody>
      </p:sp>
      <p:sp>
        <p:nvSpPr>
          <p:cNvPr id="33798" name="Slide Number Placeholder 3"/>
          <p:cNvSpPr>
            <a:spLocks noGrp="1"/>
          </p:cNvSpPr>
          <p:nvPr>
            <p:ph type="sldNum" sz="quarter" idx="12"/>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83E67964-2BF6-43D1-A656-350305D52B11}" type="slidenum">
              <a:rPr lang="en-US" smtClean="0"/>
              <a:pPr fontAlgn="base">
                <a:spcBef>
                  <a:spcPct val="0"/>
                </a:spcBef>
                <a:spcAft>
                  <a:spcPct val="0"/>
                </a:spcAft>
                <a:defRPr/>
              </a:pPr>
              <a:t>19</a:t>
            </a:fld>
            <a:endParaRPr lang="en-US" smtClean="0"/>
          </a:p>
        </p:txBody>
      </p:sp>
      <p:sp>
        <p:nvSpPr>
          <p:cNvPr id="20" name="Title 14"/>
          <p:cNvSpPr txBox="1">
            <a:spLocks/>
          </p:cNvSpPr>
          <p:nvPr/>
        </p:nvSpPr>
        <p:spPr>
          <a:xfrm>
            <a:off x="76200" y="990600"/>
            <a:ext cx="8839200" cy="609600"/>
          </a:xfrm>
          <a:prstGeom prst="rect">
            <a:avLst/>
          </a:prstGeom>
        </p:spPr>
        <p:txBody>
          <a:bodyPr anchor="ctr">
            <a:normAutofit fontScale="97500"/>
            <a:scene3d>
              <a:camera prst="orthographicFront"/>
              <a:lightRig rig="soft" dir="t">
                <a:rot lat="0" lon="0" rev="16800000"/>
              </a:lightRig>
            </a:scene3d>
            <a:sp3d prstMaterial="softEdge">
              <a:bevelT w="38100" h="38100"/>
            </a:sp3d>
          </a:bodyPr>
          <a:lstStyle/>
          <a:p>
            <a:pPr algn="ctr" fontAlgn="auto">
              <a:spcAft>
                <a:spcPts val="0"/>
              </a:spcAft>
              <a:defRPr/>
            </a:pPr>
            <a:r>
              <a:rPr lang="en-US" sz="2800" b="1" dirty="0">
                <a:ln w="6350">
                  <a:noFill/>
                </a:ln>
                <a:solidFill>
                  <a:srgbClr val="FFC000"/>
                </a:solidFill>
                <a:effectLst>
                  <a:outerShdw blurRad="114300" dist="101600" dir="2700000" algn="tl" rotWithShape="0">
                    <a:srgbClr val="000000">
                      <a:alpha val="40000"/>
                    </a:srgbClr>
                  </a:outerShdw>
                </a:effectLst>
                <a:latin typeface="+mj-lt"/>
                <a:ea typeface="+mj-ea"/>
                <a:cs typeface="+mj-cs"/>
              </a:rPr>
              <a:t>ISOTONIX </a:t>
            </a:r>
            <a:r>
              <a:rPr lang="en-US" sz="2800" b="1" dirty="0" smtClean="0">
                <a:ln w="6350">
                  <a:noFill/>
                </a:ln>
                <a:solidFill>
                  <a:srgbClr val="FFC000"/>
                </a:solidFill>
                <a:effectLst>
                  <a:outerShdw blurRad="114300" dist="101600" dir="2700000" algn="tl" rotWithShape="0">
                    <a:srgbClr val="000000">
                      <a:alpha val="40000"/>
                    </a:srgbClr>
                  </a:outerShdw>
                </a:effectLst>
                <a:latin typeface="+mj-lt"/>
                <a:ea typeface="+mj-ea"/>
                <a:cs typeface="+mj-cs"/>
              </a:rPr>
              <a:t>CALCIO PLUS</a:t>
            </a:r>
            <a:endParaRPr lang="en-US" sz="2800" dirty="0">
              <a:solidFill>
                <a:srgbClr val="FFC000"/>
              </a:solidFill>
              <a:latin typeface="Lucida Sans (Headings)"/>
              <a:cs typeface="+mn-cs"/>
            </a:endParaRPr>
          </a:p>
        </p:txBody>
      </p:sp>
      <p:sp>
        <p:nvSpPr>
          <p:cNvPr id="33800" name="TextBox 20"/>
          <p:cNvSpPr txBox="1">
            <a:spLocks noChangeArrowheads="1"/>
          </p:cNvSpPr>
          <p:nvPr/>
        </p:nvSpPr>
        <p:spPr bwMode="auto">
          <a:xfrm>
            <a:off x="2555776" y="6372035"/>
            <a:ext cx="5832648" cy="338554"/>
          </a:xfrm>
          <a:prstGeom prst="rect">
            <a:avLst/>
          </a:prstGeom>
          <a:noFill/>
          <a:ln w="9525">
            <a:noFill/>
            <a:miter lim="800000"/>
            <a:headEnd/>
            <a:tailEnd/>
          </a:ln>
        </p:spPr>
        <p:txBody>
          <a:bodyPr wrap="square">
            <a:spAutoFit/>
          </a:bodyPr>
          <a:lstStyle/>
          <a:p>
            <a:r>
              <a:rPr lang="en-US" sz="1600" dirty="0" smtClean="0">
                <a:latin typeface="Book Antiqua" pitchFamily="18" charset="0"/>
              </a:rPr>
              <a:t>45  </a:t>
            </a:r>
            <a:r>
              <a:rPr lang="en-US" sz="1600" dirty="0" err="1" smtClean="0">
                <a:latin typeface="Book Antiqua" pitchFamily="18" charset="0"/>
              </a:rPr>
              <a:t>Porciones</a:t>
            </a:r>
            <a:r>
              <a:rPr lang="en-US" sz="1600" dirty="0" smtClean="0">
                <a:latin typeface="Book Antiqua" pitchFamily="18" charset="0"/>
              </a:rPr>
              <a:t>  </a:t>
            </a:r>
            <a:r>
              <a:rPr lang="en-US" sz="1600" dirty="0" err="1" smtClean="0">
                <a:latin typeface="Book Antiqua" pitchFamily="18" charset="0"/>
              </a:rPr>
              <a:t>Código</a:t>
            </a:r>
            <a:r>
              <a:rPr lang="en-US" sz="1600" dirty="0" smtClean="0">
                <a:latin typeface="Book Antiqua" pitchFamily="18" charset="0"/>
              </a:rPr>
              <a:t> EU13020 </a:t>
            </a:r>
            <a:r>
              <a:rPr lang="en-US" sz="1600" dirty="0">
                <a:latin typeface="Book Antiqua" pitchFamily="18" charset="0"/>
              </a:rPr>
              <a:t> </a:t>
            </a:r>
            <a:r>
              <a:rPr lang="en-US" sz="1600" dirty="0" smtClean="0">
                <a:latin typeface="Book Antiqua" pitchFamily="18" charset="0"/>
              </a:rPr>
              <a:t>CU €13,72  PSV €19,21  BV </a:t>
            </a:r>
            <a:r>
              <a:rPr lang="en-US" sz="1600" dirty="0">
                <a:latin typeface="Book Antiqua" pitchFamily="18" charset="0"/>
              </a:rPr>
              <a:t>6</a:t>
            </a: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0" y="695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12" name="TextBox 11"/>
          <p:cNvSpPr txBox="1"/>
          <p:nvPr/>
        </p:nvSpPr>
        <p:spPr>
          <a:xfrm>
            <a:off x="1508234" y="2971800"/>
            <a:ext cx="6096000" cy="2308324"/>
          </a:xfrm>
          <a:prstGeom prst="rect">
            <a:avLst/>
          </a:prstGeom>
          <a:noFill/>
        </p:spPr>
        <p:txBody>
          <a:bodyPr wrap="square" rtlCol="0">
            <a:spAutoFit/>
          </a:bodyPr>
          <a:lstStyle/>
          <a:p>
            <a:pPr algn="ctr"/>
            <a:r>
              <a:rPr lang="en-US" sz="2400" dirty="0" smtClean="0"/>
              <a:t>Los </a:t>
            </a:r>
            <a:r>
              <a:rPr lang="en-US" sz="2400" dirty="0" err="1" smtClean="0"/>
              <a:t>complementos</a:t>
            </a:r>
            <a:r>
              <a:rPr lang="en-US" sz="2400" dirty="0" smtClean="0"/>
              <a:t> de </a:t>
            </a:r>
            <a:r>
              <a:rPr lang="en-US" sz="2400" dirty="0" err="1" smtClean="0"/>
              <a:t>Isotonix</a:t>
            </a:r>
            <a:r>
              <a:rPr lang="en-US" sz="2400" dirty="0" smtClean="0"/>
              <a:t>® </a:t>
            </a:r>
            <a:r>
              <a:rPr lang="es-ES" sz="2400" dirty="0" smtClean="0">
                <a:latin typeface="Book Antiqua" pitchFamily="18" charset="0"/>
              </a:rPr>
              <a:t> son los nutracéuticos más avanzados del mundo, formulados para  una absorción superior y máximos resultados. Obtenga el máximo provecho de su dinero con </a:t>
            </a:r>
            <a:r>
              <a:rPr lang="es-ES" sz="2400" dirty="0" err="1" smtClean="0">
                <a:latin typeface="Book Antiqua" pitchFamily="18" charset="0"/>
              </a:rPr>
              <a:t>Isotonix</a:t>
            </a:r>
            <a:r>
              <a:rPr lang="en-US" sz="2400" dirty="0" smtClean="0">
                <a:latin typeface="Book Antiqua" pitchFamily="18" charset="0"/>
              </a:rPr>
              <a:t>.</a:t>
            </a:r>
          </a:p>
          <a:p>
            <a:pPr algn="ctr"/>
            <a:endParaRPr lang="en-US" sz="2400" dirty="0"/>
          </a:p>
        </p:txBody>
      </p:sp>
      <p:sp>
        <p:nvSpPr>
          <p:cNvPr id="14" name="Date Placeholder 1"/>
          <p:cNvSpPr txBox="1">
            <a:spLocks/>
          </p:cNvSpPr>
          <p:nvPr/>
        </p:nvSpPr>
        <p:spPr>
          <a:xfrm>
            <a:off x="457200" y="6416675"/>
            <a:ext cx="2133600" cy="365125"/>
          </a:xfrm>
          <a:prstGeom prst="rect">
            <a:avLst/>
          </a:prstGeom>
        </p:spPr>
        <p:txBody>
          <a:bodyPr vert="horz" anchor="b"/>
          <a:lstStyle/>
          <a:p>
            <a:pPr marL="0" marR="0" lvl="0" indent="0" algn="l" defTabSz="914400" rtl="0" eaLnBrk="1" fontAlgn="auto" latinLnBrk="0" hangingPunct="1">
              <a:lnSpc>
                <a:spcPct val="100000"/>
              </a:lnSpc>
              <a:spcBef>
                <a:spcPts val="0"/>
              </a:spcBef>
              <a:spcAft>
                <a:spcPts val="0"/>
              </a:spcAft>
              <a:buClrTx/>
              <a:buSzTx/>
              <a:buFontTx/>
              <a:buNone/>
              <a:tabLst/>
              <a:defRPr/>
            </a:pPr>
            <a:fld id="{E0CCE87A-F71A-40CE-91EE-E6D1C0CAB299}" type="datetime1">
              <a:rPr kumimoji="0" lang="en-US" sz="1200"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2/27/2015</a:t>
            </a:fld>
            <a:endParaRPr kumimoji="0" lang="en-US" sz="1200" b="0" i="0" u="none" strike="noStrike" kern="1200" cap="none" spc="0" normalizeH="0" baseline="0" noProof="0" dirty="0">
              <a:ln>
                <a:noFill/>
              </a:ln>
              <a:solidFill>
                <a:srgbClr val="FFFFFF"/>
              </a:solidFill>
              <a:effectLst/>
              <a:uLnTx/>
              <a:uFillTx/>
              <a:latin typeface="+mn-lt"/>
              <a:ea typeface="+mn-ea"/>
              <a:cs typeface="+mn-cs"/>
            </a:endParaRPr>
          </a:p>
        </p:txBody>
      </p:sp>
      <p:sp>
        <p:nvSpPr>
          <p:cNvPr id="17" name="Slide Number Placeholder 3"/>
          <p:cNvSpPr>
            <a:spLocks noGrp="1"/>
          </p:cNvSpPr>
          <p:nvPr>
            <p:ph type="sldNum" sz="quarter" idx="12"/>
          </p:nvPr>
        </p:nvSpPr>
        <p:spPr>
          <a:xfrm>
            <a:off x="7924800" y="6416675"/>
            <a:ext cx="762000" cy="365125"/>
          </a:xfrm>
        </p:spPr>
        <p:txBody>
          <a:bodyPr/>
          <a:lstStyle/>
          <a:p>
            <a:fld id="{F5560FCA-E246-46BD-A729-B3F02DB82209}" type="slidenum">
              <a:rPr lang="en-US" smtClean="0">
                <a:solidFill>
                  <a:srgbClr val="FFFFFF"/>
                </a:solidFill>
              </a:rPr>
              <a:pPr/>
              <a:t>2</a:t>
            </a:fld>
            <a:endParaRPr lang="en-US">
              <a:solidFill>
                <a:srgbClr val="FFFFFF"/>
              </a:solidFill>
            </a:endParaRPr>
          </a:p>
        </p:txBody>
      </p:sp>
      <p:sp>
        <p:nvSpPr>
          <p:cNvPr id="7" name="6 CuadroTexto"/>
          <p:cNvSpPr txBox="1"/>
          <p:nvPr/>
        </p:nvSpPr>
        <p:spPr>
          <a:xfrm>
            <a:off x="1828800" y="762000"/>
            <a:ext cx="5456943" cy="923330"/>
          </a:xfrm>
          <a:prstGeom prst="rect">
            <a:avLst/>
          </a:prstGeom>
          <a:solidFill>
            <a:schemeClr val="accent4">
              <a:lumMod val="75000"/>
            </a:schemeClr>
          </a:solidFill>
        </p:spPr>
        <p:txBody>
          <a:bodyPr wrap="none" rtlCol="0">
            <a:spAutoFit/>
          </a:bodyPr>
          <a:lstStyle/>
          <a:p>
            <a:pPr algn="ctr"/>
            <a:r>
              <a:rPr lang="es-ES" dirty="0" smtClean="0"/>
              <a:t>No todos los complementos fueron creados iguales.</a:t>
            </a:r>
          </a:p>
          <a:p>
            <a:pPr algn="ctr"/>
            <a:r>
              <a:rPr lang="es-ES" dirty="0" smtClean="0"/>
              <a:t>Desate todo el poder de </a:t>
            </a:r>
            <a:r>
              <a:rPr lang="es-ES" dirty="0" err="1" smtClean="0"/>
              <a:t>Isotonix</a:t>
            </a:r>
            <a:r>
              <a:rPr lang="es-ES" dirty="0" smtClean="0"/>
              <a:t>®</a:t>
            </a:r>
          </a:p>
          <a:p>
            <a:pPr algn="ctr"/>
            <a:r>
              <a:rPr lang="es-ES" dirty="0" err="1" smtClean="0"/>
              <a:t>The</a:t>
            </a:r>
            <a:r>
              <a:rPr lang="es-ES" dirty="0" smtClean="0"/>
              <a:t> </a:t>
            </a:r>
            <a:r>
              <a:rPr lang="es-ES" dirty="0" err="1" smtClean="0"/>
              <a:t>World’s</a:t>
            </a:r>
            <a:r>
              <a:rPr lang="es-ES" dirty="0" smtClean="0"/>
              <a:t> </a:t>
            </a:r>
            <a:r>
              <a:rPr lang="es-ES" dirty="0" err="1" smtClean="0"/>
              <a:t>Most</a:t>
            </a:r>
            <a:r>
              <a:rPr lang="es-ES" dirty="0" smtClean="0"/>
              <a:t> </a:t>
            </a:r>
            <a:r>
              <a:rPr lang="es-ES" dirty="0" err="1" smtClean="0"/>
              <a:t>Advanced</a:t>
            </a:r>
            <a:r>
              <a:rPr lang="es-ES" dirty="0" smtClean="0"/>
              <a:t> </a:t>
            </a:r>
            <a:r>
              <a:rPr lang="es-ES" dirty="0" err="1" smtClean="0"/>
              <a:t>Nutraceuticals</a:t>
            </a:r>
            <a:endParaRPr lang="es-ES" dirty="0"/>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eaLnBrk="1" fontAlgn="auto" hangingPunct="1">
              <a:spcAft>
                <a:spcPts val="0"/>
              </a:spcAft>
              <a:defRPr/>
            </a:pPr>
            <a:r>
              <a:rPr lang="es-ES" sz="4000" dirty="0" smtClean="0"/>
              <a:t>¿Qué hace que este producto sea único?</a:t>
            </a:r>
            <a:r>
              <a:rPr lang="en-US" sz="4000" dirty="0" smtClean="0"/>
              <a:t> </a:t>
            </a:r>
            <a:endParaRPr lang="en-US" dirty="0"/>
          </a:p>
        </p:txBody>
      </p:sp>
      <p:sp>
        <p:nvSpPr>
          <p:cNvPr id="7" name="Content Placeholder 6"/>
          <p:cNvSpPr>
            <a:spLocks noGrp="1"/>
          </p:cNvSpPr>
          <p:nvPr>
            <p:ph idx="1"/>
          </p:nvPr>
        </p:nvSpPr>
        <p:spPr>
          <a:xfrm>
            <a:off x="457200" y="1600200"/>
            <a:ext cx="8458200" cy="4708525"/>
          </a:xfrm>
        </p:spPr>
        <p:txBody>
          <a:bodyPr>
            <a:normAutofit fontScale="92500" lnSpcReduction="20000"/>
          </a:bodyPr>
          <a:lstStyle/>
          <a:p>
            <a:pPr marL="548640" indent="-411480" eaLnBrk="1" fontAlgn="auto" hangingPunct="1">
              <a:spcAft>
                <a:spcPts val="0"/>
              </a:spcAft>
              <a:buClr>
                <a:schemeClr val="tx1">
                  <a:shade val="95000"/>
                </a:schemeClr>
              </a:buClr>
              <a:buFont typeface="Wingdings 2"/>
              <a:buChar char=""/>
              <a:defRPr/>
            </a:pPr>
            <a:r>
              <a:rPr lang="es-ES" dirty="0" smtClean="0"/>
              <a:t>Existen muchos suplementos de calcio en el mercado, pero sólo </a:t>
            </a:r>
            <a:r>
              <a:rPr lang="es-ES" dirty="0" err="1" smtClean="0"/>
              <a:t>Isotonix</a:t>
            </a:r>
            <a:r>
              <a:rPr lang="es-ES" dirty="0" smtClean="0"/>
              <a:t> Calcio Plus ofrece un potente paquete de calcio y nutrientes complementarios a través de un sistema de absorción isotónica</a:t>
            </a:r>
          </a:p>
          <a:p>
            <a:pPr marL="548640" indent="-411480" eaLnBrk="1" fontAlgn="auto" hangingPunct="1">
              <a:spcAft>
                <a:spcPts val="0"/>
              </a:spcAft>
              <a:buClr>
                <a:schemeClr val="tx1">
                  <a:shade val="95000"/>
                </a:schemeClr>
              </a:buClr>
              <a:buFont typeface="Wingdings 2"/>
              <a:buChar char=""/>
              <a:defRPr/>
            </a:pPr>
            <a:r>
              <a:rPr lang="es-ES" dirty="0" smtClean="0"/>
              <a:t>Esto representa un costo menor al compararlo con los suplementos de calcio en forma de pastillas, porque brinda al organismo una mayor cantidad de ingredientes activos </a:t>
            </a:r>
          </a:p>
          <a:p>
            <a:pPr marL="548640" indent="-411480" eaLnBrk="1" fontAlgn="auto" hangingPunct="1">
              <a:spcAft>
                <a:spcPts val="0"/>
              </a:spcAft>
              <a:buClr>
                <a:schemeClr val="tx1">
                  <a:shade val="95000"/>
                </a:schemeClr>
              </a:buClr>
              <a:buFont typeface="Wingdings 2"/>
              <a:buChar char=""/>
              <a:defRPr/>
            </a:pPr>
            <a:r>
              <a:rPr lang="es-ES" dirty="0" smtClean="0"/>
              <a:t>No se deje engañar por la cantidad de ingredientes. Lo que cuenta en realidad es la cantidad de ingredientes activos que su organismo puede utilizar.</a:t>
            </a:r>
          </a:p>
          <a:p>
            <a:pPr marL="548640" indent="-411480" eaLnBrk="1" fontAlgn="auto" hangingPunct="1">
              <a:spcAft>
                <a:spcPts val="0"/>
              </a:spcAft>
              <a:buClr>
                <a:schemeClr val="tx1">
                  <a:shade val="95000"/>
                </a:schemeClr>
              </a:buClr>
              <a:buFont typeface="Wingdings 2"/>
              <a:buChar char=""/>
              <a:defRPr/>
            </a:pPr>
            <a:endParaRPr lang="en-US" dirty="0"/>
          </a:p>
        </p:txBody>
      </p:sp>
      <p:sp>
        <p:nvSpPr>
          <p:cNvPr id="34820" name="Date Placeholder 1"/>
          <p:cNvSpPr>
            <a:spLocks noGrp="1"/>
          </p:cNvSpPr>
          <p:nvPr>
            <p:ph type="dt" sz="quarter" idx="10"/>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F61F00F2-05E0-44FA-A1FD-7B8CD214A37F}" type="datetime1">
              <a:rPr lang="en-US" smtClean="0"/>
              <a:pPr fontAlgn="base">
                <a:spcBef>
                  <a:spcPct val="0"/>
                </a:spcBef>
                <a:spcAft>
                  <a:spcPct val="0"/>
                </a:spcAft>
                <a:defRPr/>
              </a:pPr>
              <a:t>2/27/2015</a:t>
            </a:fld>
            <a:endParaRPr lang="en-US" smtClean="0"/>
          </a:p>
        </p:txBody>
      </p:sp>
      <p:sp>
        <p:nvSpPr>
          <p:cNvPr id="34821" name="Slide Number Placeholder 3"/>
          <p:cNvSpPr>
            <a:spLocks noGrp="1"/>
          </p:cNvSpPr>
          <p:nvPr>
            <p:ph type="sldNum" sz="quarter" idx="12"/>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C0C32C24-7B5D-43C6-96D8-C38E2315EDA7}" type="slidenum">
              <a:rPr lang="en-US" smtClean="0"/>
              <a:pPr fontAlgn="base">
                <a:spcBef>
                  <a:spcPct val="0"/>
                </a:spcBef>
                <a:spcAft>
                  <a:spcPct val="0"/>
                </a:spcAft>
                <a:defRPr/>
              </a:pPr>
              <a:t>20</a:t>
            </a:fld>
            <a:endParaRPr lang="en-US" smtClean="0"/>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eaLnBrk="1" fontAlgn="auto" hangingPunct="1">
              <a:spcAft>
                <a:spcPts val="0"/>
              </a:spcAft>
              <a:defRPr/>
            </a:pPr>
            <a:r>
              <a:rPr lang="es-ES" sz="4400" dirty="0" smtClean="0"/>
              <a:t>Ingredientes Clave</a:t>
            </a:r>
            <a:r>
              <a:rPr lang="en-US" sz="4400" dirty="0" smtClean="0"/>
              <a:t>:</a:t>
            </a:r>
            <a:endParaRPr lang="en-US" dirty="0"/>
          </a:p>
        </p:txBody>
      </p:sp>
      <p:sp>
        <p:nvSpPr>
          <p:cNvPr id="7" name="Content Placeholder 6"/>
          <p:cNvSpPr>
            <a:spLocks noGrp="1"/>
          </p:cNvSpPr>
          <p:nvPr>
            <p:ph idx="1"/>
          </p:nvPr>
        </p:nvSpPr>
        <p:spPr>
          <a:xfrm>
            <a:off x="228600" y="1600200"/>
            <a:ext cx="8686800" cy="4708525"/>
          </a:xfrm>
        </p:spPr>
        <p:txBody>
          <a:bodyPr>
            <a:noAutofit/>
          </a:bodyPr>
          <a:lstStyle/>
          <a:p>
            <a:pPr marL="228600" indent="-228600" eaLnBrk="1" fontAlgn="auto" hangingPunct="1">
              <a:spcAft>
                <a:spcPts val="0"/>
              </a:spcAft>
              <a:buClr>
                <a:schemeClr val="tx1">
                  <a:shade val="95000"/>
                </a:schemeClr>
              </a:buClr>
              <a:buFont typeface="Wingdings 2"/>
              <a:buChar char=""/>
              <a:defRPr/>
            </a:pPr>
            <a:r>
              <a:rPr lang="it-IT" sz="2400" b="1" dirty="0" smtClean="0"/>
              <a:t>Calcio (carbonato, lactato, fosfato, sulfato, citrato)</a:t>
            </a:r>
            <a:endParaRPr lang="en-US" sz="2400" b="1" dirty="0" smtClean="0"/>
          </a:p>
          <a:p>
            <a:pPr marL="548640" lvl="1" indent="-228600" eaLnBrk="1" fontAlgn="auto" hangingPunct="1">
              <a:spcAft>
                <a:spcPts val="0"/>
              </a:spcAft>
              <a:buFont typeface="Wingdings 2"/>
              <a:buChar char=""/>
              <a:defRPr/>
            </a:pPr>
            <a:r>
              <a:rPr lang="es-ES" sz="2000" dirty="0" smtClean="0"/>
              <a:t>Los alimentos ricos en calcio incluyen verduras como hojas de col, col china, hojas de mostaza, brócoli, </a:t>
            </a:r>
            <a:r>
              <a:rPr lang="es-ES" sz="2000" dirty="0" err="1" smtClean="0"/>
              <a:t>bok</a:t>
            </a:r>
            <a:r>
              <a:rPr lang="es-ES" sz="2000" dirty="0" smtClean="0"/>
              <a:t> </a:t>
            </a:r>
            <a:r>
              <a:rPr lang="es-ES" sz="2000" dirty="0" err="1" smtClean="0"/>
              <a:t>choy</a:t>
            </a:r>
            <a:r>
              <a:rPr lang="es-ES" sz="2000" dirty="0" smtClean="0"/>
              <a:t> y tofu</a:t>
            </a:r>
            <a:endParaRPr lang="en-US" sz="2000" dirty="0" smtClean="0"/>
          </a:p>
          <a:p>
            <a:pPr marL="548640" lvl="1" indent="-228600" eaLnBrk="1" fontAlgn="auto" hangingPunct="1">
              <a:spcAft>
                <a:spcPts val="0"/>
              </a:spcAft>
              <a:buFont typeface="Wingdings 2"/>
              <a:buChar char=""/>
              <a:defRPr/>
            </a:pPr>
            <a:r>
              <a:rPr lang="es-ES" sz="2000" dirty="0" smtClean="0"/>
              <a:t>El calcio es un mineral  muy importante  con una amplia gama de funciones biológicas que incluyen</a:t>
            </a:r>
            <a:r>
              <a:rPr lang="en-US" sz="2000" dirty="0" smtClean="0"/>
              <a:t>: </a:t>
            </a:r>
          </a:p>
          <a:p>
            <a:pPr marL="813816" lvl="2" eaLnBrk="1" fontAlgn="auto" hangingPunct="1">
              <a:spcAft>
                <a:spcPts val="0"/>
              </a:spcAft>
              <a:buFont typeface="Wingdings"/>
              <a:buChar char=""/>
              <a:defRPr/>
            </a:pPr>
            <a:r>
              <a:rPr lang="es-ES" sz="1800" dirty="0" smtClean="0"/>
              <a:t>Coagulación sanguínea y metabolismo energético normales</a:t>
            </a:r>
          </a:p>
          <a:p>
            <a:pPr marL="813816" lvl="2" eaLnBrk="1" fontAlgn="auto" hangingPunct="1">
              <a:spcAft>
                <a:spcPts val="0"/>
              </a:spcAft>
              <a:buFont typeface="Wingdings"/>
              <a:buChar char=""/>
              <a:defRPr/>
            </a:pPr>
            <a:r>
              <a:rPr lang="es-ES" sz="1800" dirty="0" smtClean="0"/>
              <a:t>División y diferenciación celular normales</a:t>
            </a:r>
          </a:p>
          <a:p>
            <a:pPr marL="813816" lvl="2" eaLnBrk="1" fontAlgn="auto" hangingPunct="1">
              <a:spcAft>
                <a:spcPts val="0"/>
              </a:spcAft>
              <a:buFont typeface="Wingdings"/>
              <a:buChar char=""/>
              <a:defRPr/>
            </a:pPr>
            <a:r>
              <a:rPr lang="es-ES" sz="1800" dirty="0" smtClean="0"/>
              <a:t>Función normal de las enzimas digestivas</a:t>
            </a:r>
            <a:endParaRPr lang="en-US" sz="1800" dirty="0" smtClean="0"/>
          </a:p>
          <a:p>
            <a:pPr marL="548640" lvl="1" indent="-228600" eaLnBrk="1" fontAlgn="auto" hangingPunct="1">
              <a:spcAft>
                <a:spcPts val="0"/>
              </a:spcAft>
              <a:buFont typeface="Wingdings 2"/>
              <a:buChar char=""/>
              <a:defRPr/>
            </a:pPr>
            <a:r>
              <a:rPr lang="es-ES" sz="2000" dirty="0" smtClean="0"/>
              <a:t>La deficiencia de calcio está asociada con el detrimento en la salud cardiovascular, del colon y de la función muscular</a:t>
            </a:r>
          </a:p>
          <a:p>
            <a:pPr marL="548640" lvl="1" indent="-228600" eaLnBrk="1" fontAlgn="auto" hangingPunct="1">
              <a:spcAft>
                <a:spcPts val="0"/>
              </a:spcAft>
              <a:buFont typeface="Wingdings 2"/>
              <a:buChar char=""/>
              <a:defRPr/>
            </a:pPr>
            <a:r>
              <a:rPr lang="es-ES" sz="2000" dirty="0" smtClean="0"/>
              <a:t>La deficiencia de calcio puede generar osteoporosis</a:t>
            </a:r>
          </a:p>
          <a:p>
            <a:pPr marL="228600" indent="-228600" eaLnBrk="1" fontAlgn="auto" hangingPunct="1">
              <a:spcAft>
                <a:spcPts val="0"/>
              </a:spcAft>
              <a:buClr>
                <a:schemeClr val="tx1">
                  <a:shade val="95000"/>
                </a:schemeClr>
              </a:buClr>
              <a:buFont typeface="Wingdings 2"/>
              <a:buChar char=""/>
              <a:defRPr/>
            </a:pPr>
            <a:endParaRPr lang="en-US" sz="2400" dirty="0" smtClean="0"/>
          </a:p>
          <a:p>
            <a:pPr marL="228600" indent="-228600" eaLnBrk="1" fontAlgn="auto" hangingPunct="1">
              <a:spcAft>
                <a:spcPts val="0"/>
              </a:spcAft>
              <a:buClr>
                <a:schemeClr val="tx1">
                  <a:shade val="95000"/>
                </a:schemeClr>
              </a:buClr>
              <a:buFont typeface="Wingdings 2"/>
              <a:buChar char=""/>
              <a:defRPr/>
            </a:pPr>
            <a:endParaRPr lang="en-US" sz="2400" dirty="0" smtClean="0"/>
          </a:p>
          <a:p>
            <a:pPr marL="548640" indent="-411480" eaLnBrk="1" fontAlgn="auto" hangingPunct="1">
              <a:spcAft>
                <a:spcPts val="0"/>
              </a:spcAft>
              <a:buClr>
                <a:schemeClr val="tx1">
                  <a:shade val="95000"/>
                </a:schemeClr>
              </a:buClr>
              <a:buFont typeface="Wingdings 2"/>
              <a:buChar char=""/>
              <a:defRPr/>
            </a:pPr>
            <a:endParaRPr lang="en-US" sz="2400" dirty="0" smtClean="0"/>
          </a:p>
          <a:p>
            <a:pPr marL="548640" indent="-411480" eaLnBrk="1" fontAlgn="auto" hangingPunct="1">
              <a:spcAft>
                <a:spcPts val="0"/>
              </a:spcAft>
              <a:buClr>
                <a:schemeClr val="tx1">
                  <a:shade val="95000"/>
                </a:schemeClr>
              </a:buClr>
              <a:buFont typeface="Wingdings 2"/>
              <a:buChar char=""/>
              <a:defRPr/>
            </a:pPr>
            <a:endParaRPr lang="en-US" sz="2400" dirty="0"/>
          </a:p>
        </p:txBody>
      </p:sp>
      <p:sp>
        <p:nvSpPr>
          <p:cNvPr id="35844" name="Date Placeholder 1"/>
          <p:cNvSpPr>
            <a:spLocks noGrp="1"/>
          </p:cNvSpPr>
          <p:nvPr>
            <p:ph type="dt" sz="quarter" idx="10"/>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C4C55C43-CAB1-4BEB-B8B1-63C4194A9410}" type="datetime1">
              <a:rPr lang="en-US" smtClean="0"/>
              <a:pPr fontAlgn="base">
                <a:spcBef>
                  <a:spcPct val="0"/>
                </a:spcBef>
                <a:spcAft>
                  <a:spcPct val="0"/>
                </a:spcAft>
                <a:defRPr/>
              </a:pPr>
              <a:t>2/27/2015</a:t>
            </a:fld>
            <a:endParaRPr lang="en-US" smtClean="0"/>
          </a:p>
        </p:txBody>
      </p:sp>
      <p:sp>
        <p:nvSpPr>
          <p:cNvPr id="35845" name="Slide Number Placeholder 3"/>
          <p:cNvSpPr>
            <a:spLocks noGrp="1"/>
          </p:cNvSpPr>
          <p:nvPr>
            <p:ph type="sldNum" sz="quarter" idx="12"/>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77EB26DF-1BEB-4DF8-9314-AA2F90D1DBBF}" type="slidenum">
              <a:rPr lang="en-US" smtClean="0"/>
              <a:pPr fontAlgn="base">
                <a:spcBef>
                  <a:spcPct val="0"/>
                </a:spcBef>
                <a:spcAft>
                  <a:spcPct val="0"/>
                </a:spcAft>
                <a:defRPr/>
              </a:pPr>
              <a:t>21</a:t>
            </a:fld>
            <a:endParaRPr lang="en-US" smtClean="0"/>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s-ES" sz="4000" dirty="0" smtClean="0"/>
              <a:t>Ingredientes </a:t>
            </a:r>
            <a:r>
              <a:rPr lang="es-ES_tradnl" sz="4000" dirty="0" smtClean="0"/>
              <a:t>Clave</a:t>
            </a:r>
            <a:r>
              <a:rPr lang="en-US" sz="4000" dirty="0" smtClean="0"/>
              <a:t>:</a:t>
            </a:r>
            <a:br>
              <a:rPr lang="en-US" sz="4000" dirty="0" smtClean="0"/>
            </a:br>
            <a:r>
              <a:rPr lang="en-US" sz="2700" dirty="0" smtClean="0"/>
              <a:t>(cont.)</a:t>
            </a:r>
            <a:endParaRPr lang="en-US" sz="2700" dirty="0"/>
          </a:p>
        </p:txBody>
      </p:sp>
      <p:sp>
        <p:nvSpPr>
          <p:cNvPr id="3" name="Content Placeholder 2"/>
          <p:cNvSpPr>
            <a:spLocks noGrp="1"/>
          </p:cNvSpPr>
          <p:nvPr>
            <p:ph idx="1"/>
          </p:nvPr>
        </p:nvSpPr>
        <p:spPr/>
        <p:txBody>
          <a:bodyPr>
            <a:normAutofit lnSpcReduction="10000"/>
          </a:bodyPr>
          <a:lstStyle/>
          <a:p>
            <a:pPr marL="548640" indent="-411480" eaLnBrk="1" fontAlgn="auto" hangingPunct="1">
              <a:spcAft>
                <a:spcPts val="0"/>
              </a:spcAft>
              <a:buClr>
                <a:schemeClr val="tx1">
                  <a:shade val="95000"/>
                </a:schemeClr>
              </a:buClr>
              <a:buFont typeface="Wingdings 2"/>
              <a:buChar char=""/>
              <a:defRPr/>
            </a:pPr>
            <a:r>
              <a:rPr lang="en-US" b="1" dirty="0" smtClean="0"/>
              <a:t>Vitamina D3 (colecalciferol)</a:t>
            </a:r>
          </a:p>
          <a:p>
            <a:pPr marL="868680" lvl="1" indent="-283464" eaLnBrk="1" fontAlgn="auto" hangingPunct="1">
              <a:spcAft>
                <a:spcPts val="0"/>
              </a:spcAft>
              <a:buFont typeface="Wingdings 2"/>
              <a:buChar char=""/>
              <a:defRPr/>
            </a:pPr>
            <a:r>
              <a:rPr lang="es-ES" dirty="0" smtClean="0"/>
              <a:t>La forma principal en que la mayoría de los seres humanos obtenemos la vitamina D es por medio de la exposición a la luz del sol </a:t>
            </a:r>
          </a:p>
          <a:p>
            <a:pPr marL="868680" lvl="1" indent="-283464" eaLnBrk="1" fontAlgn="auto" hangingPunct="1">
              <a:spcAft>
                <a:spcPts val="0"/>
              </a:spcAft>
              <a:buFont typeface="Wingdings 2"/>
              <a:buChar char=""/>
              <a:defRPr/>
            </a:pPr>
            <a:r>
              <a:rPr lang="es-ES" dirty="0" smtClean="0"/>
              <a:t>Las fuentes alimenticias de vitamina D incluyen la leche fortificada con vitamina D (100 UI por taza), el aceite de hígado de bacalao y los pescados grasos como el salmón, también se encuentra en pequeñas cantidades en la yema de huevo y en el hígado</a:t>
            </a:r>
          </a:p>
          <a:p>
            <a:pPr marL="868680" lvl="1" indent="-283464" eaLnBrk="1" fontAlgn="auto" hangingPunct="1">
              <a:spcAft>
                <a:spcPts val="0"/>
              </a:spcAft>
              <a:buFont typeface="Wingdings 2"/>
              <a:buChar char=""/>
              <a:defRPr/>
            </a:pPr>
            <a:r>
              <a:rPr lang="es-ES" dirty="0" smtClean="0"/>
              <a:t>La vitamina D trabaja junto con el calcio para aumentar la resistencia ósea y para endurecer los huesos</a:t>
            </a:r>
          </a:p>
        </p:txBody>
      </p:sp>
      <p:sp>
        <p:nvSpPr>
          <p:cNvPr id="36868" name="Date Placeholder 3"/>
          <p:cNvSpPr>
            <a:spLocks noGrp="1"/>
          </p:cNvSpPr>
          <p:nvPr>
            <p:ph type="dt" sz="quarter" idx="10"/>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7755E464-BF99-4EE3-9523-7FC11FFA658A}" type="datetime1">
              <a:rPr lang="en-US" smtClean="0"/>
              <a:pPr fontAlgn="base">
                <a:spcBef>
                  <a:spcPct val="0"/>
                </a:spcBef>
                <a:spcAft>
                  <a:spcPct val="0"/>
                </a:spcAft>
                <a:defRPr/>
              </a:pPr>
              <a:t>2/27/2015</a:t>
            </a:fld>
            <a:endParaRPr lang="en-US" smtClean="0"/>
          </a:p>
        </p:txBody>
      </p:sp>
      <p:sp>
        <p:nvSpPr>
          <p:cNvPr id="36869" name="Slide Number Placeholder 5"/>
          <p:cNvSpPr>
            <a:spLocks noGrp="1"/>
          </p:cNvSpPr>
          <p:nvPr>
            <p:ph type="sldNum" sz="quarter" idx="12"/>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5FB8F716-DF13-412F-8A57-BC643C42C988}" type="slidenum">
              <a:rPr lang="en-US" smtClean="0"/>
              <a:pPr fontAlgn="base">
                <a:spcBef>
                  <a:spcPct val="0"/>
                </a:spcBef>
                <a:spcAft>
                  <a:spcPct val="0"/>
                </a:spcAft>
                <a:defRPr/>
              </a:pPr>
              <a:t>22</a:t>
            </a:fld>
            <a:endParaRPr lang="en-US" smtClean="0"/>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57200" y="274638"/>
            <a:ext cx="8229600" cy="715962"/>
          </a:xfrm>
          <a:gradFill>
            <a:gsLst>
              <a:gs pos="0">
                <a:srgbClr val="000000"/>
              </a:gs>
              <a:gs pos="39999">
                <a:srgbClr val="0A128C"/>
              </a:gs>
              <a:gs pos="70000">
                <a:srgbClr val="181CC7"/>
              </a:gs>
              <a:gs pos="88000">
                <a:srgbClr val="7005D4"/>
              </a:gs>
              <a:gs pos="100000">
                <a:srgbClr val="8C3D91"/>
              </a:gs>
            </a:gsLst>
            <a:lin ang="5400000" scaled="0"/>
          </a:gradFill>
        </p:spPr>
        <p:txBody>
          <a:bodyPr>
            <a:normAutofit/>
          </a:bodyPr>
          <a:lstStyle/>
          <a:p>
            <a:r>
              <a:rPr lang="en-US" sz="3600" dirty="0" smtClean="0">
                <a:solidFill>
                  <a:schemeClr val="tx1"/>
                </a:solidFill>
              </a:rPr>
              <a:t>REESTABLEZCA EL EQUILIBRIO</a:t>
            </a:r>
            <a:endParaRPr lang="en-US" dirty="0">
              <a:solidFill>
                <a:schemeClr val="tx1"/>
              </a:solidFill>
            </a:endParaRPr>
          </a:p>
        </p:txBody>
      </p:sp>
      <p:sp>
        <p:nvSpPr>
          <p:cNvPr id="16" name="Content Placeholder 15"/>
          <p:cNvSpPr>
            <a:spLocks noGrp="1"/>
          </p:cNvSpPr>
          <p:nvPr>
            <p:ph sz="half" idx="1"/>
          </p:nvPr>
        </p:nvSpPr>
        <p:spPr>
          <a:xfrm>
            <a:off x="457200" y="1916832"/>
            <a:ext cx="4419600" cy="4349080"/>
          </a:xfrm>
        </p:spPr>
        <p:txBody>
          <a:bodyPr>
            <a:normAutofit fontScale="92500" lnSpcReduction="20000"/>
          </a:bodyPr>
          <a:lstStyle/>
          <a:p>
            <a:r>
              <a:rPr lang="es-DO" dirty="0" smtClean="0"/>
              <a:t>Maximiza la actividad de las enzimas propias del cuerpo y de la bacteria “buena” que nuestros cuerpos necesitan en una bebida fácil de tomar y placentera.</a:t>
            </a:r>
          </a:p>
          <a:p>
            <a:r>
              <a:rPr lang="es-DO" dirty="0" smtClean="0"/>
              <a:t>Contiene:</a:t>
            </a:r>
          </a:p>
          <a:p>
            <a:pPr lvl="1"/>
            <a:r>
              <a:rPr lang="es-DO" dirty="0" err="1" smtClean="0"/>
              <a:t>DigeZyme</a:t>
            </a:r>
            <a:r>
              <a:rPr lang="es-DO" dirty="0" smtClean="0"/>
              <a:t>® (una poderosa mezcla de amilasa, proteasa, celulasa, lactasa y lipasa)</a:t>
            </a:r>
            <a:endParaRPr lang="es-DO" sz="3400" dirty="0" smtClean="0"/>
          </a:p>
          <a:p>
            <a:pPr lvl="1"/>
            <a:r>
              <a:rPr lang="es-DO" dirty="0" err="1" smtClean="0"/>
              <a:t>Lactospore</a:t>
            </a:r>
            <a:r>
              <a:rPr lang="es-DO" dirty="0" smtClean="0"/>
              <a:t>® (Bacilo </a:t>
            </a:r>
            <a:r>
              <a:rPr lang="es-DO" dirty="0" err="1" smtClean="0"/>
              <a:t>coagulans</a:t>
            </a:r>
            <a:r>
              <a:rPr lang="es-DO" dirty="0" smtClean="0"/>
              <a:t>)</a:t>
            </a:r>
            <a:endParaRPr lang="es-DO" sz="3400" dirty="0" smtClean="0"/>
          </a:p>
        </p:txBody>
      </p:sp>
      <p:pic>
        <p:nvPicPr>
          <p:cNvPr id="22" name="Content Placeholder 21" descr="CAN_isotonix_opc3_211.png"/>
          <p:cNvPicPr>
            <a:picLocks noGrp="1" noChangeAspect="1"/>
          </p:cNvPicPr>
          <p:nvPr>
            <p:ph sz="half" idx="2"/>
          </p:nvPr>
        </p:nvPicPr>
        <p:blipFill>
          <a:blip r:embed="rId3" cstate="print"/>
          <a:stretch>
            <a:fillRect/>
          </a:stretch>
        </p:blipFill>
        <p:spPr>
          <a:xfrm>
            <a:off x="5497756" y="1449262"/>
            <a:ext cx="3036644" cy="4572026"/>
          </a:xfrm>
        </p:spPr>
      </p:pic>
      <p:sp>
        <p:nvSpPr>
          <p:cNvPr id="2" name="Date Placeholder 1"/>
          <p:cNvSpPr>
            <a:spLocks noGrp="1"/>
          </p:cNvSpPr>
          <p:nvPr>
            <p:ph type="dt" sz="half" idx="10"/>
          </p:nvPr>
        </p:nvSpPr>
        <p:spPr/>
        <p:txBody>
          <a:bodyPr/>
          <a:lstStyle/>
          <a:p>
            <a:fld id="{E0CCE87A-F71A-40CE-91EE-E6D1C0CAB299}" type="datetime1">
              <a:rPr lang="en-US" smtClean="0">
                <a:solidFill>
                  <a:srgbClr val="FFFFFF"/>
                </a:solidFill>
              </a:rPr>
              <a:pPr/>
              <a:t>2/27/2015</a:t>
            </a:fld>
            <a:endParaRPr lang="en-US">
              <a:solidFill>
                <a:srgbClr val="FFFFFF"/>
              </a:solidFill>
            </a:endParaRPr>
          </a:p>
        </p:txBody>
      </p:sp>
      <p:sp>
        <p:nvSpPr>
          <p:cNvPr id="4" name="Slide Number Placeholder 3"/>
          <p:cNvSpPr>
            <a:spLocks noGrp="1"/>
          </p:cNvSpPr>
          <p:nvPr>
            <p:ph type="sldNum" sz="quarter" idx="12"/>
          </p:nvPr>
        </p:nvSpPr>
        <p:spPr/>
        <p:txBody>
          <a:bodyPr/>
          <a:lstStyle/>
          <a:p>
            <a:fld id="{F5560FCA-E246-46BD-A729-B3F02DB82209}" type="slidenum">
              <a:rPr lang="en-US" smtClean="0">
                <a:solidFill>
                  <a:srgbClr val="FFFFFF"/>
                </a:solidFill>
              </a:rPr>
              <a:pPr/>
              <a:t>23</a:t>
            </a:fld>
            <a:endParaRPr lang="en-US">
              <a:solidFill>
                <a:srgbClr val="FFFFFF"/>
              </a:solidFill>
            </a:endParaRPr>
          </a:p>
        </p:txBody>
      </p:sp>
      <p:sp>
        <p:nvSpPr>
          <p:cNvPr id="20" name="Title 14"/>
          <p:cNvSpPr txBox="1">
            <a:spLocks/>
          </p:cNvSpPr>
          <p:nvPr/>
        </p:nvSpPr>
        <p:spPr>
          <a:xfrm>
            <a:off x="76200" y="990600"/>
            <a:ext cx="8839200" cy="782216"/>
          </a:xfrm>
          <a:prstGeom prst="rect">
            <a:avLst/>
          </a:prstGeom>
        </p:spPr>
        <p:txBody>
          <a:bodyPr vert="horz" anchor="ctr">
            <a:normAutofit fontScale="90000" lnSpcReduction="10000"/>
            <a:scene3d>
              <a:camera prst="orthographicFront"/>
              <a:lightRig rig="soft" dir="t">
                <a:rot lat="0" lon="0" rev="16800000"/>
              </a:lightRig>
            </a:scene3d>
            <a:sp3d prstMaterial="softEdge">
              <a:bevelT w="38100" h="38100"/>
            </a:sp3d>
          </a:bodyPr>
          <a:lstStyle/>
          <a:p>
            <a:pPr algn="ctr">
              <a:spcBef>
                <a:spcPct val="0"/>
              </a:spcBef>
            </a:pPr>
            <a:r>
              <a:rPr lang="en-US" sz="2800" b="1" dirty="0" smtClean="0">
                <a:ln w="6350">
                  <a:noFill/>
                </a:ln>
                <a:solidFill>
                  <a:srgbClr val="FFC000"/>
                </a:solidFill>
                <a:effectLst>
                  <a:outerShdw blurRad="114300" dist="101600" dir="2700000" algn="tl" rotWithShape="0">
                    <a:srgbClr val="000000">
                      <a:alpha val="40000"/>
                    </a:srgbClr>
                  </a:outerShdw>
                </a:effectLst>
                <a:latin typeface="+mj-lt"/>
                <a:ea typeface="+mj-ea"/>
                <a:cs typeface="+mj-cs"/>
              </a:rPr>
              <a:t>ISOTONIX ENZIMAS DIGESTIVAS CON PROBIÓTICOS PARA ADULTOS Y NIÑOS</a:t>
            </a:r>
          </a:p>
        </p:txBody>
      </p:sp>
      <p:sp>
        <p:nvSpPr>
          <p:cNvPr id="21" name="TextBox 20"/>
          <p:cNvSpPr txBox="1"/>
          <p:nvPr/>
        </p:nvSpPr>
        <p:spPr>
          <a:xfrm>
            <a:off x="1619672" y="6228020"/>
            <a:ext cx="6768752" cy="369332"/>
          </a:xfrm>
          <a:prstGeom prst="rect">
            <a:avLst/>
          </a:prstGeom>
          <a:noFill/>
        </p:spPr>
        <p:txBody>
          <a:bodyPr wrap="square" rtlCol="0">
            <a:spAutoFit/>
          </a:bodyPr>
          <a:lstStyle/>
          <a:p>
            <a:r>
              <a:rPr lang="es-DO" dirty="0" smtClean="0"/>
              <a:t>90 Porciones Código EU13022 CU €21,60 PSV €30,25 BV 14,50</a:t>
            </a: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74638"/>
            <a:ext cx="8686800" cy="1143000"/>
          </a:xfrm>
        </p:spPr>
        <p:txBody>
          <a:bodyPr>
            <a:normAutofit fontScale="90000"/>
          </a:bodyPr>
          <a:lstStyle/>
          <a:p>
            <a:r>
              <a:rPr lang="es-DO" dirty="0" smtClean="0"/>
              <a:t>¿Qué hace que este</a:t>
            </a:r>
            <a:r>
              <a:rPr lang="en-US" dirty="0" smtClean="0"/>
              <a:t> </a:t>
            </a:r>
            <a:r>
              <a:rPr lang="en-US" dirty="0" err="1" smtClean="0"/>
              <a:t>producto</a:t>
            </a:r>
            <a:r>
              <a:rPr lang="en-US" dirty="0" smtClean="0"/>
              <a:t> sea </a:t>
            </a:r>
            <a:r>
              <a:rPr lang="en-US" dirty="0" err="1" smtClean="0"/>
              <a:t>único</a:t>
            </a:r>
            <a:r>
              <a:rPr lang="es-DO" dirty="0" smtClean="0"/>
              <a:t>? </a:t>
            </a:r>
            <a:endParaRPr lang="es-DO" dirty="0"/>
          </a:p>
        </p:txBody>
      </p:sp>
      <p:sp>
        <p:nvSpPr>
          <p:cNvPr id="7" name="Content Placeholder 6"/>
          <p:cNvSpPr>
            <a:spLocks noGrp="1"/>
          </p:cNvSpPr>
          <p:nvPr>
            <p:ph idx="1"/>
          </p:nvPr>
        </p:nvSpPr>
        <p:spPr>
          <a:xfrm>
            <a:off x="467544" y="1772816"/>
            <a:ext cx="8229600" cy="4709160"/>
          </a:xfrm>
        </p:spPr>
        <p:txBody>
          <a:bodyPr>
            <a:normAutofit/>
          </a:bodyPr>
          <a:lstStyle/>
          <a:p>
            <a:r>
              <a:rPr lang="es-DO" dirty="0" smtClean="0"/>
              <a:t>Puede ser usado por Adultos y Niños a partir de los 2 años de edad</a:t>
            </a:r>
          </a:p>
          <a:p>
            <a:r>
              <a:rPr lang="es-DO" dirty="0" err="1" smtClean="0"/>
              <a:t>DigeZyme</a:t>
            </a:r>
            <a:r>
              <a:rPr lang="es-DO" dirty="0" smtClean="0"/>
              <a:t>®: hecho a base de una poderosa mezcla de amilasa, proteasa, celulasa, lactasa y lipasa</a:t>
            </a:r>
          </a:p>
          <a:p>
            <a:r>
              <a:rPr lang="es-DO" dirty="0" err="1" smtClean="0"/>
              <a:t>Lactospore</a:t>
            </a:r>
            <a:r>
              <a:rPr lang="es-DO" dirty="0" smtClean="0"/>
              <a:t>®, el </a:t>
            </a:r>
            <a:r>
              <a:rPr lang="es-DO" i="1" dirty="0" err="1" smtClean="0"/>
              <a:t>Bacillus</a:t>
            </a:r>
            <a:r>
              <a:rPr lang="es-DO" i="1" dirty="0" smtClean="0"/>
              <a:t> </a:t>
            </a:r>
            <a:r>
              <a:rPr lang="es-DO" i="1" dirty="0" err="1" smtClean="0"/>
              <a:t>coagulans</a:t>
            </a:r>
            <a:r>
              <a:rPr lang="es-DO" i="1" dirty="0" smtClean="0"/>
              <a:t> </a:t>
            </a:r>
            <a:r>
              <a:rPr lang="es-DO" dirty="0" err="1" smtClean="0"/>
              <a:t>probiótico</a:t>
            </a:r>
            <a:endParaRPr lang="es-DO" dirty="0" smtClean="0"/>
          </a:p>
          <a:p>
            <a:r>
              <a:rPr lang="es-DO" dirty="0" smtClean="0"/>
              <a:t>Diseñado para reponer las enzimas probióticas y digestivas esenciales del cuerpo</a:t>
            </a:r>
          </a:p>
        </p:txBody>
      </p:sp>
      <p:sp>
        <p:nvSpPr>
          <p:cNvPr id="2" name="Date Placeholder 1"/>
          <p:cNvSpPr>
            <a:spLocks noGrp="1"/>
          </p:cNvSpPr>
          <p:nvPr>
            <p:ph type="dt" sz="half" idx="10"/>
          </p:nvPr>
        </p:nvSpPr>
        <p:spPr/>
        <p:txBody>
          <a:bodyPr/>
          <a:lstStyle/>
          <a:p>
            <a:fld id="{E0CCE87A-F71A-40CE-91EE-E6D1C0CAB299}" type="datetime1">
              <a:rPr lang="en-US" smtClean="0">
                <a:solidFill>
                  <a:srgbClr val="FFFFFF"/>
                </a:solidFill>
              </a:rPr>
              <a:pPr/>
              <a:t>2/27/2015</a:t>
            </a:fld>
            <a:endParaRPr lang="en-US">
              <a:solidFill>
                <a:srgbClr val="FFFFFF"/>
              </a:solidFill>
            </a:endParaRPr>
          </a:p>
        </p:txBody>
      </p:sp>
      <p:sp>
        <p:nvSpPr>
          <p:cNvPr id="4" name="Slide Number Placeholder 3"/>
          <p:cNvSpPr>
            <a:spLocks noGrp="1"/>
          </p:cNvSpPr>
          <p:nvPr>
            <p:ph type="sldNum" sz="quarter" idx="12"/>
          </p:nvPr>
        </p:nvSpPr>
        <p:spPr/>
        <p:txBody>
          <a:bodyPr/>
          <a:lstStyle/>
          <a:p>
            <a:fld id="{F5560FCA-E246-46BD-A729-B3F02DB82209}" type="slidenum">
              <a:rPr lang="en-US" smtClean="0">
                <a:solidFill>
                  <a:srgbClr val="FFFFFF"/>
                </a:solidFill>
              </a:rPr>
              <a:pPr/>
              <a:t>24</a:t>
            </a:fld>
            <a:endParaRPr lang="en-US">
              <a:solidFill>
                <a:srgbClr val="FFFFFF"/>
              </a:solidFill>
            </a:endParaRP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s-DO" dirty="0" smtClean="0"/>
              <a:t>Ingredientes Clave:</a:t>
            </a:r>
            <a:endParaRPr lang="es-DO" dirty="0"/>
          </a:p>
        </p:txBody>
      </p:sp>
      <p:sp>
        <p:nvSpPr>
          <p:cNvPr id="9" name="Content Placeholder 8"/>
          <p:cNvSpPr>
            <a:spLocks noGrp="1"/>
          </p:cNvSpPr>
          <p:nvPr>
            <p:ph idx="1"/>
          </p:nvPr>
        </p:nvSpPr>
        <p:spPr>
          <a:xfrm>
            <a:off x="457200" y="1340768"/>
            <a:ext cx="8229600" cy="4876800"/>
          </a:xfrm>
        </p:spPr>
        <p:txBody>
          <a:bodyPr>
            <a:noAutofit/>
          </a:bodyPr>
          <a:lstStyle/>
          <a:p>
            <a:r>
              <a:rPr lang="es-DO" sz="2400" b="1" dirty="0" smtClean="0"/>
              <a:t>Amilasa</a:t>
            </a:r>
          </a:p>
          <a:p>
            <a:pPr lvl="1"/>
            <a:r>
              <a:rPr lang="es-DO" dirty="0" smtClean="0"/>
              <a:t>Enzimas que catalizan la hidrólisis del enlace alfa-1, 4-glucosídico de polisacáridos para dar como resultado dextrinas, oligosacáridos, maltosa, y D-glucosa.</a:t>
            </a:r>
          </a:p>
          <a:p>
            <a:pPr lvl="1"/>
            <a:r>
              <a:rPr lang="es-DO" dirty="0" smtClean="0"/>
              <a:t>Derivadas de fuentes animales, vegetales y fúngicas</a:t>
            </a:r>
          </a:p>
          <a:p>
            <a:r>
              <a:rPr lang="es-DO" sz="2400" b="1" dirty="0" smtClean="0"/>
              <a:t>Proteasa</a:t>
            </a:r>
          </a:p>
          <a:p>
            <a:pPr lvl="1"/>
            <a:r>
              <a:rPr lang="es-DO" dirty="0" smtClean="0"/>
              <a:t>Enzimas que descomponen enlaces péptidos entre aminoácidos en proteínas</a:t>
            </a:r>
          </a:p>
          <a:p>
            <a:pPr lvl="1"/>
            <a:r>
              <a:rPr lang="es-DO" dirty="0" smtClean="0"/>
              <a:t>Ocurre naturalmente en todos los organismos </a:t>
            </a:r>
          </a:p>
          <a:p>
            <a:pPr lvl="1"/>
            <a:r>
              <a:rPr lang="es-DO" dirty="0" smtClean="0"/>
              <a:t>Constituye un 1 de 5 por ciento del contenido genético</a:t>
            </a:r>
          </a:p>
        </p:txBody>
      </p:sp>
      <p:sp>
        <p:nvSpPr>
          <p:cNvPr id="2" name="Date Placeholder 1"/>
          <p:cNvSpPr>
            <a:spLocks noGrp="1"/>
          </p:cNvSpPr>
          <p:nvPr>
            <p:ph type="dt" sz="half" idx="10"/>
          </p:nvPr>
        </p:nvSpPr>
        <p:spPr/>
        <p:txBody>
          <a:bodyPr/>
          <a:lstStyle/>
          <a:p>
            <a:fld id="{E0CCE87A-F71A-40CE-91EE-E6D1C0CAB299}" type="datetime1">
              <a:rPr lang="en-US" smtClean="0">
                <a:solidFill>
                  <a:srgbClr val="FFFFFF"/>
                </a:solidFill>
              </a:rPr>
              <a:pPr/>
              <a:t>2/27/2015</a:t>
            </a:fld>
            <a:endParaRPr lang="en-US">
              <a:solidFill>
                <a:srgbClr val="FFFFFF"/>
              </a:solidFill>
            </a:endParaRPr>
          </a:p>
        </p:txBody>
      </p:sp>
      <p:sp>
        <p:nvSpPr>
          <p:cNvPr id="4" name="Slide Number Placeholder 3"/>
          <p:cNvSpPr>
            <a:spLocks noGrp="1"/>
          </p:cNvSpPr>
          <p:nvPr>
            <p:ph type="sldNum" sz="quarter" idx="12"/>
          </p:nvPr>
        </p:nvSpPr>
        <p:spPr/>
        <p:txBody>
          <a:bodyPr/>
          <a:lstStyle/>
          <a:p>
            <a:fld id="{F5560FCA-E246-46BD-A729-B3F02DB82209}" type="slidenum">
              <a:rPr lang="en-US" smtClean="0">
                <a:solidFill>
                  <a:srgbClr val="FFFFFF"/>
                </a:solidFill>
              </a:rPr>
              <a:pPr/>
              <a:t>25</a:t>
            </a:fld>
            <a:endParaRPr lang="en-US">
              <a:solidFill>
                <a:srgbClr val="FFFFFF"/>
              </a:solidFill>
            </a:endParaRP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67544" y="0"/>
            <a:ext cx="8229600" cy="1143000"/>
          </a:xfrm>
        </p:spPr>
        <p:txBody>
          <a:bodyPr>
            <a:normAutofit/>
          </a:bodyPr>
          <a:lstStyle/>
          <a:p>
            <a:r>
              <a:rPr lang="es-DO" dirty="0" smtClean="0"/>
              <a:t>Ingredientes Clave</a:t>
            </a:r>
            <a:r>
              <a:rPr lang="en-US" dirty="0" smtClean="0"/>
              <a:t>:</a:t>
            </a:r>
            <a:br>
              <a:rPr lang="en-US" dirty="0" smtClean="0"/>
            </a:br>
            <a:r>
              <a:rPr lang="en-US" sz="2400" dirty="0" smtClean="0"/>
              <a:t>(cont.)</a:t>
            </a:r>
            <a:endParaRPr lang="en-US" dirty="0"/>
          </a:p>
        </p:txBody>
      </p:sp>
      <p:sp>
        <p:nvSpPr>
          <p:cNvPr id="9" name="Content Placeholder 8"/>
          <p:cNvSpPr>
            <a:spLocks noGrp="1"/>
          </p:cNvSpPr>
          <p:nvPr>
            <p:ph idx="1"/>
          </p:nvPr>
        </p:nvSpPr>
        <p:spPr>
          <a:xfrm>
            <a:off x="179512" y="1124744"/>
            <a:ext cx="8964488" cy="4876800"/>
          </a:xfrm>
        </p:spPr>
        <p:txBody>
          <a:bodyPr>
            <a:noAutofit/>
          </a:bodyPr>
          <a:lstStyle/>
          <a:p>
            <a:r>
              <a:rPr lang="es-DO" sz="1800" b="1" dirty="0" smtClean="0"/>
              <a:t>Lactasa </a:t>
            </a:r>
          </a:p>
          <a:p>
            <a:pPr lvl="1"/>
            <a:r>
              <a:rPr lang="es-DO" sz="1800" dirty="0" smtClean="0"/>
              <a:t>Involucrada en la hidrólisis de la lactosa disacárido en sus componentes monómero de glucosa y galactosa</a:t>
            </a:r>
          </a:p>
          <a:p>
            <a:pPr lvl="1"/>
            <a:r>
              <a:rPr lang="es-DO" sz="1800" dirty="0" smtClean="0"/>
              <a:t>En los humanos, la lactasa está presente predominantemente junto a la membrana de borde ciliado de los enterocitos diferenciados que cubren las vellosidades del intestino delgado</a:t>
            </a:r>
          </a:p>
          <a:p>
            <a:pPr lvl="1"/>
            <a:r>
              <a:rPr lang="es-DO" sz="1800" dirty="0" smtClean="0"/>
              <a:t>Es esencial para la hidrólisis digestiva de lactosa en la leche</a:t>
            </a:r>
          </a:p>
          <a:p>
            <a:pPr lvl="1"/>
            <a:r>
              <a:rPr lang="es-DO" sz="1800" dirty="0" smtClean="0"/>
              <a:t>La deficiencia de la enzima causa intolerancia a la lactosa; la mayoría de los humanos se vuelven intolerantes a la lactosa cuando son adultos</a:t>
            </a:r>
          </a:p>
          <a:p>
            <a:r>
              <a:rPr lang="es-DO" sz="1800" b="1" dirty="0" smtClean="0"/>
              <a:t>Lipasa </a:t>
            </a:r>
          </a:p>
          <a:p>
            <a:pPr lvl="1"/>
            <a:r>
              <a:rPr lang="es-DO" sz="1800" dirty="0" smtClean="0"/>
              <a:t>Una lipasa es una enzima soluble en agua que cataliza la hidrólisis de uniones éster en sustratos lípidos insolubles en agua</a:t>
            </a:r>
          </a:p>
          <a:p>
            <a:pPr lvl="1"/>
            <a:r>
              <a:rPr lang="es-DO" sz="1800" dirty="0" smtClean="0"/>
              <a:t>Las lipasas son omnipresentes en todos los organismos vivientes, y genes  codificando lipasas  incluso están presentes en ciertos virus</a:t>
            </a:r>
          </a:p>
          <a:p>
            <a:pPr lvl="1"/>
            <a:r>
              <a:rPr lang="es-DO" sz="1800" dirty="0" smtClean="0"/>
              <a:t> Involucrada en diversos procesos biológicos</a:t>
            </a:r>
          </a:p>
        </p:txBody>
      </p:sp>
      <p:sp>
        <p:nvSpPr>
          <p:cNvPr id="2" name="Date Placeholder 1"/>
          <p:cNvSpPr>
            <a:spLocks noGrp="1"/>
          </p:cNvSpPr>
          <p:nvPr>
            <p:ph type="dt" sz="half" idx="10"/>
          </p:nvPr>
        </p:nvSpPr>
        <p:spPr/>
        <p:txBody>
          <a:bodyPr/>
          <a:lstStyle/>
          <a:p>
            <a:fld id="{E0CCE87A-F71A-40CE-91EE-E6D1C0CAB299}" type="datetime1">
              <a:rPr lang="en-US" smtClean="0">
                <a:solidFill>
                  <a:srgbClr val="FFFFFF"/>
                </a:solidFill>
              </a:rPr>
              <a:pPr/>
              <a:t>2/27/2015</a:t>
            </a:fld>
            <a:endParaRPr lang="en-US">
              <a:solidFill>
                <a:srgbClr val="FFFFFF"/>
              </a:solidFill>
            </a:endParaRPr>
          </a:p>
        </p:txBody>
      </p:sp>
      <p:sp>
        <p:nvSpPr>
          <p:cNvPr id="4" name="Slide Number Placeholder 3"/>
          <p:cNvSpPr>
            <a:spLocks noGrp="1"/>
          </p:cNvSpPr>
          <p:nvPr>
            <p:ph type="sldNum" sz="quarter" idx="12"/>
          </p:nvPr>
        </p:nvSpPr>
        <p:spPr/>
        <p:txBody>
          <a:bodyPr/>
          <a:lstStyle/>
          <a:p>
            <a:fld id="{F5560FCA-E246-46BD-A729-B3F02DB82209}" type="slidenum">
              <a:rPr lang="en-US" smtClean="0">
                <a:solidFill>
                  <a:srgbClr val="FFFFFF"/>
                </a:solidFill>
              </a:rPr>
              <a:pPr/>
              <a:t>26</a:t>
            </a:fld>
            <a:endParaRPr lang="en-US">
              <a:solidFill>
                <a:srgbClr val="FFFFFF"/>
              </a:solidFill>
            </a:endParaRP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401762"/>
          </a:xfrm>
        </p:spPr>
        <p:txBody>
          <a:bodyPr>
            <a:normAutofit/>
          </a:bodyPr>
          <a:lstStyle/>
          <a:p>
            <a:r>
              <a:rPr lang="es-DO" dirty="0" smtClean="0"/>
              <a:t>Ingredientes Clave</a:t>
            </a:r>
            <a:r>
              <a:rPr lang="en-US" dirty="0" smtClean="0"/>
              <a:t>:</a:t>
            </a:r>
            <a:br>
              <a:rPr lang="en-US" dirty="0" smtClean="0"/>
            </a:br>
            <a:r>
              <a:rPr lang="en-US" sz="2400" dirty="0" smtClean="0"/>
              <a:t>(cont.)</a:t>
            </a:r>
            <a:endParaRPr lang="es-DO" sz="2700" dirty="0"/>
          </a:p>
        </p:txBody>
      </p:sp>
      <p:sp>
        <p:nvSpPr>
          <p:cNvPr id="3" name="Content Placeholder 2"/>
          <p:cNvSpPr>
            <a:spLocks noGrp="1"/>
          </p:cNvSpPr>
          <p:nvPr>
            <p:ph idx="1"/>
          </p:nvPr>
        </p:nvSpPr>
        <p:spPr/>
        <p:txBody>
          <a:bodyPr>
            <a:noAutofit/>
          </a:bodyPr>
          <a:lstStyle/>
          <a:p>
            <a:r>
              <a:rPr lang="es-DO" sz="2400" b="1" dirty="0" smtClean="0"/>
              <a:t>Celulasa </a:t>
            </a:r>
          </a:p>
          <a:p>
            <a:pPr lvl="1"/>
            <a:r>
              <a:rPr lang="es-DO" dirty="0" smtClean="0"/>
              <a:t>Complejo de enzimas que descomponen la celulosa a beta-glucosa</a:t>
            </a:r>
          </a:p>
          <a:p>
            <a:pPr lvl="1"/>
            <a:r>
              <a:rPr lang="es-DO" dirty="0" smtClean="0"/>
              <a:t>La mayoría de los animales no producen celulasa en sus cuerpos, y por ende no tienen la capacidad de usar la mayoría de la energía contenida en sustancia vegetal</a:t>
            </a:r>
          </a:p>
          <a:p>
            <a:pPr lvl="1"/>
            <a:r>
              <a:rPr lang="es-DO" dirty="0" smtClean="0"/>
              <a:t>Usado como ayuda digestiva y para el control de flatulencia</a:t>
            </a:r>
          </a:p>
          <a:p>
            <a:r>
              <a:rPr lang="es-DO" sz="2400" b="1" dirty="0" smtClean="0"/>
              <a:t>Maltasa </a:t>
            </a:r>
          </a:p>
          <a:p>
            <a:pPr lvl="1"/>
            <a:r>
              <a:rPr lang="es-DO" dirty="0" smtClean="0"/>
              <a:t>Producida por las células que cubren el intestino delgado para descomponer disacáridos</a:t>
            </a:r>
          </a:p>
        </p:txBody>
      </p:sp>
      <p:sp>
        <p:nvSpPr>
          <p:cNvPr id="4" name="Date Placeholder 3"/>
          <p:cNvSpPr>
            <a:spLocks noGrp="1"/>
          </p:cNvSpPr>
          <p:nvPr>
            <p:ph type="dt" sz="half" idx="10"/>
          </p:nvPr>
        </p:nvSpPr>
        <p:spPr/>
        <p:txBody>
          <a:bodyPr/>
          <a:lstStyle/>
          <a:p>
            <a:fld id="{9BCA3EBB-7C90-40F7-87E4-BB9E76DFE276}" type="datetime1">
              <a:rPr lang="en-US" smtClean="0">
                <a:solidFill>
                  <a:srgbClr val="FFFFFF"/>
                </a:solidFill>
              </a:rPr>
              <a:pPr/>
              <a:t>2/27/2015</a:t>
            </a:fld>
            <a:endParaRPr lang="en-US">
              <a:solidFill>
                <a:srgbClr val="FFFFFF"/>
              </a:solidFill>
            </a:endParaRPr>
          </a:p>
        </p:txBody>
      </p:sp>
      <p:sp>
        <p:nvSpPr>
          <p:cNvPr id="6" name="Slide Number Placeholder 5"/>
          <p:cNvSpPr>
            <a:spLocks noGrp="1"/>
          </p:cNvSpPr>
          <p:nvPr>
            <p:ph type="sldNum" sz="quarter" idx="12"/>
          </p:nvPr>
        </p:nvSpPr>
        <p:spPr/>
        <p:txBody>
          <a:bodyPr/>
          <a:lstStyle/>
          <a:p>
            <a:fld id="{E6C93D2E-AFD6-4B73-9692-7376CA159120}" type="slidenum">
              <a:rPr lang="en-US" smtClean="0">
                <a:solidFill>
                  <a:srgbClr val="FFFFFF"/>
                </a:solidFill>
              </a:rPr>
              <a:pPr/>
              <a:t>27</a:t>
            </a:fld>
            <a:endParaRPr lang="en-US">
              <a:solidFill>
                <a:srgbClr val="FFFFFF"/>
              </a:solidFill>
            </a:endParaRP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1143000"/>
          </a:xfrm>
        </p:spPr>
        <p:txBody>
          <a:bodyPr>
            <a:normAutofit/>
          </a:bodyPr>
          <a:lstStyle/>
          <a:p>
            <a:r>
              <a:rPr lang="es-DO" dirty="0" smtClean="0"/>
              <a:t>Ingredientes Clave</a:t>
            </a:r>
            <a:r>
              <a:rPr lang="en-US" dirty="0" smtClean="0"/>
              <a:t>:</a:t>
            </a:r>
            <a:br>
              <a:rPr lang="en-US" dirty="0" smtClean="0"/>
            </a:br>
            <a:r>
              <a:rPr lang="en-US" sz="2400" dirty="0" smtClean="0"/>
              <a:t>(cont.)</a:t>
            </a:r>
            <a:endParaRPr lang="es-DO" dirty="0"/>
          </a:p>
        </p:txBody>
      </p:sp>
      <p:sp>
        <p:nvSpPr>
          <p:cNvPr id="3" name="Content Placeholder 2"/>
          <p:cNvSpPr>
            <a:spLocks noGrp="1"/>
          </p:cNvSpPr>
          <p:nvPr>
            <p:ph idx="1"/>
          </p:nvPr>
        </p:nvSpPr>
        <p:spPr/>
        <p:txBody>
          <a:bodyPr>
            <a:noAutofit/>
          </a:bodyPr>
          <a:lstStyle/>
          <a:p>
            <a:r>
              <a:rPr lang="es-DO" sz="2400" b="1" dirty="0" smtClean="0"/>
              <a:t>Sucrosa</a:t>
            </a:r>
          </a:p>
          <a:p>
            <a:pPr lvl="1"/>
            <a:r>
              <a:rPr lang="es-DO" dirty="0" smtClean="0"/>
              <a:t>Involucrada en la hidrólisis de sucrosa a fructosa y glucosa</a:t>
            </a:r>
          </a:p>
          <a:p>
            <a:pPr lvl="1"/>
            <a:r>
              <a:rPr lang="es-DO" dirty="0" smtClean="0"/>
              <a:t>Incrementa durante el embarazo y la lactancia como hipertrofia vellosa</a:t>
            </a:r>
          </a:p>
        </p:txBody>
      </p:sp>
      <p:sp>
        <p:nvSpPr>
          <p:cNvPr id="4" name="Date Placeholder 3"/>
          <p:cNvSpPr>
            <a:spLocks noGrp="1"/>
          </p:cNvSpPr>
          <p:nvPr>
            <p:ph type="dt" sz="half" idx="10"/>
          </p:nvPr>
        </p:nvSpPr>
        <p:spPr/>
        <p:txBody>
          <a:bodyPr/>
          <a:lstStyle/>
          <a:p>
            <a:fld id="{9BCA3EBB-7C90-40F7-87E4-BB9E76DFE276}" type="datetime1">
              <a:rPr lang="en-US" smtClean="0">
                <a:solidFill>
                  <a:srgbClr val="FFFFFF"/>
                </a:solidFill>
              </a:rPr>
              <a:pPr/>
              <a:t>2/27/2015</a:t>
            </a:fld>
            <a:endParaRPr lang="en-US">
              <a:solidFill>
                <a:srgbClr val="FFFFFF"/>
              </a:solidFill>
            </a:endParaRPr>
          </a:p>
        </p:txBody>
      </p:sp>
      <p:sp>
        <p:nvSpPr>
          <p:cNvPr id="6" name="Slide Number Placeholder 5"/>
          <p:cNvSpPr>
            <a:spLocks noGrp="1"/>
          </p:cNvSpPr>
          <p:nvPr>
            <p:ph type="sldNum" sz="quarter" idx="12"/>
          </p:nvPr>
        </p:nvSpPr>
        <p:spPr/>
        <p:txBody>
          <a:bodyPr/>
          <a:lstStyle/>
          <a:p>
            <a:fld id="{E6C93D2E-AFD6-4B73-9692-7376CA159120}" type="slidenum">
              <a:rPr lang="en-US" smtClean="0">
                <a:solidFill>
                  <a:srgbClr val="FFFFFF"/>
                </a:solidFill>
              </a:rPr>
              <a:pPr/>
              <a:t>28</a:t>
            </a:fld>
            <a:endParaRPr lang="en-US">
              <a:solidFill>
                <a:srgbClr val="FFFFFF"/>
              </a:solidFill>
            </a:endParaRP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57200" y="228600"/>
            <a:ext cx="8229600" cy="762000"/>
          </a:xfrm>
          <a:solidFill>
            <a:srgbClr val="FF9900"/>
          </a:solidFill>
        </p:spPr>
        <p:txBody>
          <a:bodyPr>
            <a:normAutofit/>
          </a:bodyPr>
          <a:lstStyle/>
          <a:p>
            <a:r>
              <a:rPr lang="en-US" sz="3000" dirty="0" smtClean="0">
                <a:solidFill>
                  <a:schemeClr val="tx1"/>
                </a:solidFill>
              </a:rPr>
              <a:t>ESTIMULE SU INMUNIDAD</a:t>
            </a:r>
            <a:endParaRPr lang="en-US" sz="3000" dirty="0">
              <a:solidFill>
                <a:schemeClr val="tx1"/>
              </a:solidFill>
            </a:endParaRPr>
          </a:p>
        </p:txBody>
      </p:sp>
      <p:sp>
        <p:nvSpPr>
          <p:cNvPr id="16" name="Content Placeholder 15"/>
          <p:cNvSpPr>
            <a:spLocks noGrp="1"/>
          </p:cNvSpPr>
          <p:nvPr>
            <p:ph sz="half" idx="1"/>
          </p:nvPr>
        </p:nvSpPr>
        <p:spPr>
          <a:xfrm>
            <a:off x="457200" y="1600200"/>
            <a:ext cx="4572000" cy="4525963"/>
          </a:xfrm>
        </p:spPr>
        <p:txBody>
          <a:bodyPr>
            <a:normAutofit fontScale="77500" lnSpcReduction="20000"/>
          </a:bodyPr>
          <a:lstStyle/>
          <a:p>
            <a:r>
              <a:rPr lang="es-DO" dirty="0" smtClean="0"/>
              <a:t>Hecha a base de una combinación de vitamina C, beta-caroteno y potasio, en un delicioso sabor natural a naranja</a:t>
            </a:r>
          </a:p>
          <a:p>
            <a:endParaRPr lang="es-DO" dirty="0" smtClean="0"/>
          </a:p>
          <a:p>
            <a:r>
              <a:rPr lang="es-DO" dirty="0" smtClean="0"/>
              <a:t>Beneficios:</a:t>
            </a:r>
          </a:p>
          <a:p>
            <a:pPr lvl="1"/>
            <a:r>
              <a:rPr lang="es-DO" dirty="0" smtClean="0"/>
              <a:t>Funcionamiento normal del sistema nervioso e inmunológico</a:t>
            </a:r>
            <a:endParaRPr lang="es-DO" sz="3400" dirty="0" smtClean="0"/>
          </a:p>
          <a:p>
            <a:pPr lvl="1"/>
            <a:r>
              <a:rPr lang="es-DO" dirty="0" smtClean="0"/>
              <a:t>Mantenimiento normal de la visión</a:t>
            </a:r>
            <a:endParaRPr lang="es-DO" sz="3400" dirty="0" smtClean="0"/>
          </a:p>
          <a:p>
            <a:pPr lvl="1"/>
            <a:r>
              <a:rPr lang="es-DO" dirty="0" smtClean="0"/>
              <a:t>Formación normal de colágeno</a:t>
            </a:r>
            <a:endParaRPr lang="es-DO" sz="3400" dirty="0" smtClean="0"/>
          </a:p>
          <a:p>
            <a:pPr lvl="1"/>
            <a:r>
              <a:rPr lang="es-DO" dirty="0" smtClean="0"/>
              <a:t>Reducción de fatiga</a:t>
            </a:r>
            <a:endParaRPr lang="es-DO" sz="3400" dirty="0" smtClean="0"/>
          </a:p>
          <a:p>
            <a:pPr lvl="1"/>
            <a:r>
              <a:rPr lang="es-DO" dirty="0" smtClean="0"/>
              <a:t>Funcionamiento normal de huesos, dientes, cartílago, encías, piel y vasos sanguíneos</a:t>
            </a:r>
            <a:endParaRPr lang="es-DO" sz="3400" dirty="0" smtClean="0"/>
          </a:p>
        </p:txBody>
      </p:sp>
      <p:sp>
        <p:nvSpPr>
          <p:cNvPr id="2" name="Date Placeholder 1"/>
          <p:cNvSpPr>
            <a:spLocks noGrp="1"/>
          </p:cNvSpPr>
          <p:nvPr>
            <p:ph type="dt" sz="half" idx="10"/>
          </p:nvPr>
        </p:nvSpPr>
        <p:spPr/>
        <p:txBody>
          <a:bodyPr/>
          <a:lstStyle/>
          <a:p>
            <a:fld id="{E0CCE87A-F71A-40CE-91EE-E6D1C0CAB299}" type="datetime1">
              <a:rPr lang="en-US" smtClean="0">
                <a:solidFill>
                  <a:srgbClr val="FFFFFF"/>
                </a:solidFill>
              </a:rPr>
              <a:pPr/>
              <a:t>2/27/2015</a:t>
            </a:fld>
            <a:endParaRPr lang="en-US">
              <a:solidFill>
                <a:srgbClr val="FFFFFF"/>
              </a:solidFill>
            </a:endParaRPr>
          </a:p>
        </p:txBody>
      </p:sp>
      <p:sp>
        <p:nvSpPr>
          <p:cNvPr id="4" name="Slide Number Placeholder 3"/>
          <p:cNvSpPr>
            <a:spLocks noGrp="1"/>
          </p:cNvSpPr>
          <p:nvPr>
            <p:ph type="sldNum" sz="quarter" idx="12"/>
          </p:nvPr>
        </p:nvSpPr>
        <p:spPr/>
        <p:txBody>
          <a:bodyPr/>
          <a:lstStyle/>
          <a:p>
            <a:fld id="{F5560FCA-E246-46BD-A729-B3F02DB82209}" type="slidenum">
              <a:rPr lang="en-US" smtClean="0">
                <a:solidFill>
                  <a:srgbClr val="FFFFFF"/>
                </a:solidFill>
              </a:rPr>
              <a:pPr/>
              <a:t>29</a:t>
            </a:fld>
            <a:endParaRPr lang="en-US">
              <a:solidFill>
                <a:srgbClr val="FFFFFF"/>
              </a:solidFill>
            </a:endParaRPr>
          </a:p>
        </p:txBody>
      </p:sp>
      <p:sp>
        <p:nvSpPr>
          <p:cNvPr id="20" name="Title 14"/>
          <p:cNvSpPr txBox="1">
            <a:spLocks/>
          </p:cNvSpPr>
          <p:nvPr/>
        </p:nvSpPr>
        <p:spPr>
          <a:xfrm>
            <a:off x="76200" y="990600"/>
            <a:ext cx="8839200" cy="609600"/>
          </a:xfrm>
          <a:prstGeom prst="rect">
            <a:avLst/>
          </a:prstGeom>
        </p:spPr>
        <p:txBody>
          <a:bodyPr vert="horz" anchor="ctr">
            <a:normAutofit fontScale="97500"/>
            <a:scene3d>
              <a:camera prst="orthographicFront"/>
              <a:lightRig rig="soft" dir="t">
                <a:rot lat="0" lon="0" rev="16800000"/>
              </a:lightRig>
            </a:scene3d>
            <a:sp3d prstMaterial="softEdge">
              <a:bevelT w="38100" h="38100"/>
            </a:sp3d>
          </a:bodyPr>
          <a:lstStyle/>
          <a:p>
            <a:pPr algn="ctr">
              <a:spcBef>
                <a:spcPct val="0"/>
              </a:spcBef>
            </a:pPr>
            <a:r>
              <a:rPr lang="en-US" sz="2800" b="1" dirty="0" smtClean="0">
                <a:ln w="6350">
                  <a:noFill/>
                </a:ln>
                <a:solidFill>
                  <a:srgbClr val="FFC000"/>
                </a:solidFill>
                <a:effectLst>
                  <a:outerShdw blurRad="114300" dist="101600" dir="2700000" algn="tl" rotWithShape="0">
                    <a:srgbClr val="000000">
                      <a:alpha val="40000"/>
                    </a:srgbClr>
                  </a:outerShdw>
                </a:effectLst>
                <a:latin typeface="+mj-lt"/>
                <a:ea typeface="+mj-ea"/>
                <a:cs typeface="+mj-cs"/>
              </a:rPr>
              <a:t>ISOTONIX VITAMIN C</a:t>
            </a:r>
            <a:endParaRPr lang="en-US" sz="2800" dirty="0" smtClean="0">
              <a:solidFill>
                <a:srgbClr val="FFC000"/>
              </a:solidFill>
              <a:latin typeface="Lucida Sans (Headings)"/>
            </a:endParaRPr>
          </a:p>
        </p:txBody>
      </p:sp>
      <p:sp>
        <p:nvSpPr>
          <p:cNvPr id="21" name="TextBox 20"/>
          <p:cNvSpPr txBox="1"/>
          <p:nvPr/>
        </p:nvSpPr>
        <p:spPr>
          <a:xfrm>
            <a:off x="2339752" y="5934080"/>
            <a:ext cx="6264696" cy="369332"/>
          </a:xfrm>
          <a:prstGeom prst="rect">
            <a:avLst/>
          </a:prstGeom>
          <a:noFill/>
        </p:spPr>
        <p:txBody>
          <a:bodyPr wrap="square" rtlCol="0">
            <a:spAutoFit/>
          </a:bodyPr>
          <a:lstStyle/>
          <a:p>
            <a:r>
              <a:rPr lang="es-DO" dirty="0" smtClean="0"/>
              <a:t>30 Porciones Código EU1095 CU </a:t>
            </a:r>
            <a:r>
              <a:rPr lang="es-DO" dirty="0"/>
              <a:t>€</a:t>
            </a:r>
            <a:r>
              <a:rPr lang="es-DO" dirty="0" smtClean="0"/>
              <a:t>11,36 PSV €15,90 BV 5</a:t>
            </a:r>
          </a:p>
        </p:txBody>
      </p:sp>
      <p:pic>
        <p:nvPicPr>
          <p:cNvPr id="10" name="Content Placeholder 9"/>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41633" t="5915" r="38303" b="18875"/>
          <a:stretch/>
        </p:blipFill>
        <p:spPr>
          <a:xfrm>
            <a:off x="6012160" y="1412776"/>
            <a:ext cx="1703336" cy="4239751"/>
          </a:xfrm>
          <a:prstGeom prst="rect">
            <a:avLst/>
          </a:prstGeom>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1520" y="274638"/>
            <a:ext cx="8229600" cy="1143000"/>
          </a:xfrm>
        </p:spPr>
        <p:txBody>
          <a:bodyPr/>
          <a:lstStyle/>
          <a:p>
            <a:pPr eaLnBrk="1" fontAlgn="auto" hangingPunct="1">
              <a:spcAft>
                <a:spcPts val="0"/>
              </a:spcAft>
              <a:defRPr/>
            </a:pPr>
            <a:r>
              <a:rPr lang="es-MX" dirty="0" smtClean="0"/>
              <a:t>El Poder de		</a:t>
            </a:r>
            <a:endParaRPr lang="es-MX" dirty="0"/>
          </a:p>
        </p:txBody>
      </p:sp>
      <p:sp>
        <p:nvSpPr>
          <p:cNvPr id="7" name="Content Placeholder 6"/>
          <p:cNvSpPr>
            <a:spLocks noGrp="1"/>
          </p:cNvSpPr>
          <p:nvPr>
            <p:ph idx="1"/>
          </p:nvPr>
        </p:nvSpPr>
        <p:spPr>
          <a:xfrm>
            <a:off x="457200" y="1600200"/>
            <a:ext cx="8229600" cy="4852988"/>
          </a:xfrm>
        </p:spPr>
        <p:txBody>
          <a:bodyPr>
            <a:normAutofit fontScale="77500" lnSpcReduction="20000"/>
          </a:bodyPr>
          <a:lstStyle/>
          <a:p>
            <a:pPr marL="548640" indent="-411480" eaLnBrk="1" fontAlgn="auto" hangingPunct="1">
              <a:spcAft>
                <a:spcPts val="0"/>
              </a:spcAft>
              <a:buClr>
                <a:schemeClr val="tx1">
                  <a:shade val="95000"/>
                </a:schemeClr>
              </a:buClr>
              <a:buFont typeface="Wingdings 2"/>
              <a:buChar char=""/>
              <a:defRPr/>
            </a:pPr>
            <a:r>
              <a:rPr lang="es-MX" dirty="0" smtClean="0"/>
              <a:t>Isotónico significa misma presión</a:t>
            </a:r>
          </a:p>
          <a:p>
            <a:pPr marL="868680" lvl="1" indent="-283464" eaLnBrk="1" fontAlgn="auto" hangingPunct="1">
              <a:spcAft>
                <a:spcPts val="0"/>
              </a:spcAft>
              <a:buFont typeface="Wingdings 2"/>
              <a:buChar char=""/>
              <a:defRPr/>
            </a:pPr>
            <a:r>
              <a:rPr lang="es-MX" sz="2800" dirty="0" smtClean="0">
                <a:latin typeface="Book Antiqua (Body)"/>
              </a:rPr>
              <a:t>  “</a:t>
            </a:r>
            <a:r>
              <a:rPr lang="es-MX" sz="2800" dirty="0" err="1" smtClean="0">
                <a:latin typeface="Book Antiqua (Body)"/>
              </a:rPr>
              <a:t>iso</a:t>
            </a:r>
            <a:r>
              <a:rPr lang="es-MX" sz="2800" dirty="0" smtClean="0">
                <a:latin typeface="Book Antiqua (Body)"/>
              </a:rPr>
              <a:t>" = igual y "tónico" = presión</a:t>
            </a:r>
          </a:p>
          <a:p>
            <a:pPr marL="548640" indent="-411480" eaLnBrk="1" fontAlgn="auto" hangingPunct="1">
              <a:spcAft>
                <a:spcPts val="0"/>
              </a:spcAft>
              <a:buClr>
                <a:schemeClr val="tx1">
                  <a:shade val="95000"/>
                </a:schemeClr>
              </a:buClr>
              <a:buFont typeface="Wingdings 2"/>
              <a:buChar char=""/>
              <a:defRPr/>
            </a:pPr>
            <a:r>
              <a:rPr lang="es-MX" dirty="0" smtClean="0"/>
              <a:t>Todos los fluidos del cuerpo tienen una determinada concentración, llamada presión osmótica. </a:t>
            </a:r>
          </a:p>
          <a:p>
            <a:pPr marL="548640" indent="-411480" eaLnBrk="1" fontAlgn="auto" hangingPunct="1">
              <a:spcAft>
                <a:spcPts val="0"/>
              </a:spcAft>
              <a:buClr>
                <a:schemeClr val="tx1">
                  <a:shade val="95000"/>
                </a:schemeClr>
              </a:buClr>
              <a:buFont typeface="Wingdings 2"/>
              <a:buChar char=""/>
              <a:defRPr/>
            </a:pPr>
            <a:r>
              <a:rPr lang="es-MX" dirty="0" smtClean="0"/>
              <a:t>Para que una sustancia se absorba y se utilice en el metabolismo del cuerpo, debe transportarse en un estado isotónico. </a:t>
            </a:r>
          </a:p>
          <a:p>
            <a:pPr marL="548640" indent="-411480" eaLnBrk="1" fontAlgn="auto" hangingPunct="1">
              <a:spcAft>
                <a:spcPts val="0"/>
              </a:spcAft>
              <a:buClr>
                <a:schemeClr val="tx1">
                  <a:shade val="95000"/>
                </a:schemeClr>
              </a:buClr>
              <a:buFont typeface="Wingdings 2"/>
              <a:buChar char=""/>
              <a:defRPr/>
            </a:pPr>
            <a:r>
              <a:rPr lang="es-MX" dirty="0" smtClean="0"/>
              <a:t>Esto significa que el cuerpo debe trabajar menos para obtener la máxima absorción. </a:t>
            </a:r>
          </a:p>
          <a:p>
            <a:pPr marL="548640" indent="-411480" eaLnBrk="1" fontAlgn="auto" hangingPunct="1">
              <a:spcAft>
                <a:spcPts val="0"/>
              </a:spcAft>
              <a:buClr>
                <a:schemeClr val="tx1">
                  <a:shade val="95000"/>
                </a:schemeClr>
              </a:buClr>
              <a:buFont typeface="Wingdings 2"/>
              <a:buChar char=""/>
              <a:defRPr/>
            </a:pPr>
            <a:r>
              <a:rPr lang="es-MX" dirty="0" smtClean="0"/>
              <a:t>El estado isotónico de la suspensión permite que los nutrientes ingresen directamente al intestino delgado </a:t>
            </a:r>
          </a:p>
          <a:p>
            <a:pPr marL="548640" indent="-411480" eaLnBrk="1" fontAlgn="auto" hangingPunct="1">
              <a:spcAft>
                <a:spcPts val="0"/>
              </a:spcAft>
              <a:buClr>
                <a:schemeClr val="tx1">
                  <a:shade val="95000"/>
                </a:schemeClr>
              </a:buClr>
              <a:buFont typeface="Wingdings 2"/>
              <a:buChar char=""/>
              <a:defRPr/>
            </a:pPr>
            <a:r>
              <a:rPr lang="es-MX" dirty="0" smtClean="0"/>
              <a:t>Y que se absorban rápidamente en el torrente sanguíneo</a:t>
            </a:r>
          </a:p>
          <a:p>
            <a:pPr marL="548640" indent="-411480" eaLnBrk="1" fontAlgn="auto" hangingPunct="1">
              <a:spcAft>
                <a:spcPts val="0"/>
              </a:spcAft>
              <a:buClr>
                <a:schemeClr val="tx1">
                  <a:shade val="95000"/>
                </a:schemeClr>
              </a:buClr>
              <a:buFont typeface="Wingdings 2"/>
              <a:buChar char=""/>
              <a:defRPr/>
            </a:pPr>
            <a:r>
              <a:rPr lang="es-MX" dirty="0" smtClean="0"/>
              <a:t>Con los productos Isotonix, se pierde muy poco valor nutritivo</a:t>
            </a:r>
          </a:p>
          <a:p>
            <a:pPr marL="548640" indent="-411480" eaLnBrk="1" fontAlgn="auto" hangingPunct="1">
              <a:spcAft>
                <a:spcPts val="0"/>
              </a:spcAft>
              <a:buClr>
                <a:schemeClr val="tx1">
                  <a:shade val="95000"/>
                </a:schemeClr>
              </a:buClr>
              <a:buFont typeface="Wingdings 2"/>
              <a:buChar char=""/>
              <a:defRPr/>
            </a:pPr>
            <a:endParaRPr lang="es-MX" dirty="0"/>
          </a:p>
        </p:txBody>
      </p:sp>
      <p:sp>
        <p:nvSpPr>
          <p:cNvPr id="16388" name="Date Placeholder 1"/>
          <p:cNvSpPr>
            <a:spLocks noGrp="1"/>
          </p:cNvSpPr>
          <p:nvPr>
            <p:ph type="dt" sz="quarter" idx="10"/>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D3FCC865-E9F8-4686-A563-1EFCFFB4D869}" type="datetime1">
              <a:rPr lang="es-MX" smtClean="0"/>
              <a:pPr fontAlgn="base">
                <a:spcBef>
                  <a:spcPct val="0"/>
                </a:spcBef>
                <a:spcAft>
                  <a:spcPct val="0"/>
                </a:spcAft>
                <a:defRPr/>
              </a:pPr>
              <a:t>27/02/2015</a:t>
            </a:fld>
            <a:endParaRPr lang="es-MX" smtClean="0"/>
          </a:p>
        </p:txBody>
      </p:sp>
      <p:sp>
        <p:nvSpPr>
          <p:cNvPr id="16389" name="Slide Number Placeholder 3"/>
          <p:cNvSpPr>
            <a:spLocks noGrp="1"/>
          </p:cNvSpPr>
          <p:nvPr>
            <p:ph type="sldNum" sz="quarter" idx="12"/>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A8D4281C-3800-4979-9878-C3BD475F9DE6}" type="slidenum">
              <a:rPr lang="es-MX" smtClean="0"/>
              <a:pPr fontAlgn="base">
                <a:spcBef>
                  <a:spcPct val="0"/>
                </a:spcBef>
                <a:spcAft>
                  <a:spcPct val="0"/>
                </a:spcAft>
                <a:defRPr/>
              </a:pPr>
              <a:t>3</a:t>
            </a:fld>
            <a:endParaRPr lang="es-MX" smtClean="0"/>
          </a:p>
        </p:txBody>
      </p:sp>
      <p:pic>
        <p:nvPicPr>
          <p:cNvPr id="16390" name="Picture 7" descr="GBR_ENG_isotonixLogoBlackGray_0112.png"/>
          <p:cNvPicPr>
            <a:picLocks noChangeAspect="1"/>
          </p:cNvPicPr>
          <p:nvPr/>
        </p:nvPicPr>
        <p:blipFill>
          <a:blip r:embed="rId3"/>
          <a:srcRect/>
          <a:stretch>
            <a:fillRect/>
          </a:stretch>
        </p:blipFill>
        <p:spPr bwMode="auto">
          <a:xfrm>
            <a:off x="5292080" y="483518"/>
            <a:ext cx="2633663" cy="8572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274638"/>
            <a:ext cx="8686800" cy="1143000"/>
          </a:xfrm>
        </p:spPr>
        <p:txBody>
          <a:bodyPr>
            <a:normAutofit fontScale="90000"/>
          </a:bodyPr>
          <a:lstStyle/>
          <a:p>
            <a:r>
              <a:rPr lang="es-DO" dirty="0" smtClean="0"/>
              <a:t>¿Qué hace que el </a:t>
            </a:r>
            <a:r>
              <a:rPr lang="es-DO" dirty="0" err="1" smtClean="0"/>
              <a:t>Isotonix</a:t>
            </a:r>
            <a:r>
              <a:rPr lang="es-DO" dirty="0" smtClean="0"/>
              <a:t> Vitamina C sea un producto único?</a:t>
            </a:r>
            <a:endParaRPr lang="es-DO" dirty="0"/>
          </a:p>
        </p:txBody>
      </p:sp>
      <p:sp>
        <p:nvSpPr>
          <p:cNvPr id="12" name="Content Placeholder 11"/>
          <p:cNvSpPr>
            <a:spLocks noGrp="1"/>
          </p:cNvSpPr>
          <p:nvPr>
            <p:ph idx="1"/>
          </p:nvPr>
        </p:nvSpPr>
        <p:spPr>
          <a:xfrm>
            <a:off x="467544" y="1988840"/>
            <a:ext cx="8229600" cy="3845024"/>
          </a:xfrm>
        </p:spPr>
        <p:txBody>
          <a:bodyPr>
            <a:normAutofit/>
          </a:bodyPr>
          <a:lstStyle/>
          <a:p>
            <a:pPr>
              <a:buFont typeface="Arial" pitchFamily="34" charset="0"/>
              <a:buChar char="•"/>
            </a:pPr>
            <a:r>
              <a:rPr lang="es-DO" dirty="0" smtClean="0"/>
              <a:t>Es la vitamina más popular en el mundo</a:t>
            </a:r>
          </a:p>
          <a:p>
            <a:pPr>
              <a:buFont typeface="Arial" pitchFamily="34" charset="0"/>
              <a:buChar char="•"/>
            </a:pPr>
            <a:r>
              <a:rPr lang="es-DO" dirty="0" smtClean="0"/>
              <a:t>El ser humano no tiene la capacidad de producir vitamina C en su organismo</a:t>
            </a:r>
          </a:p>
          <a:p>
            <a:pPr>
              <a:buFont typeface="Arial" pitchFamily="34" charset="0"/>
              <a:buChar char="•"/>
            </a:pPr>
            <a:r>
              <a:rPr lang="es-DO" dirty="0" smtClean="0"/>
              <a:t>Contiene 500 mg de vitamina C que:</a:t>
            </a:r>
          </a:p>
          <a:p>
            <a:pPr lvl="1">
              <a:buFont typeface="Arial" pitchFamily="34" charset="0"/>
              <a:buChar char="•"/>
            </a:pPr>
            <a:r>
              <a:rPr lang="es-DO" sz="2800" dirty="0" smtClean="0"/>
              <a:t>Contribuye al funcionamiento normal del sistema inmunológico</a:t>
            </a:r>
          </a:p>
          <a:p>
            <a:pPr lvl="1">
              <a:buFont typeface="Arial" pitchFamily="34" charset="0"/>
              <a:buChar char="•"/>
            </a:pPr>
            <a:r>
              <a:rPr lang="es-DO" sz="2800" dirty="0" smtClean="0"/>
              <a:t>Protege a las células contra el daño oxidativo</a:t>
            </a:r>
          </a:p>
          <a:p>
            <a:endParaRPr lang="en-US" dirty="0"/>
          </a:p>
        </p:txBody>
      </p:sp>
      <p:sp>
        <p:nvSpPr>
          <p:cNvPr id="2" name="Date Placeholder 1"/>
          <p:cNvSpPr>
            <a:spLocks noGrp="1"/>
          </p:cNvSpPr>
          <p:nvPr>
            <p:ph type="dt" sz="half" idx="10"/>
          </p:nvPr>
        </p:nvSpPr>
        <p:spPr/>
        <p:txBody>
          <a:bodyPr/>
          <a:lstStyle/>
          <a:p>
            <a:fld id="{E0CCE87A-F71A-40CE-91EE-E6D1C0CAB299}" type="datetime1">
              <a:rPr lang="en-US" smtClean="0">
                <a:solidFill>
                  <a:srgbClr val="FFFFFF"/>
                </a:solidFill>
              </a:rPr>
              <a:pPr/>
              <a:t>2/27/2015</a:t>
            </a:fld>
            <a:endParaRPr lang="en-US">
              <a:solidFill>
                <a:srgbClr val="FFFFFF"/>
              </a:solidFill>
            </a:endParaRPr>
          </a:p>
        </p:txBody>
      </p:sp>
      <p:sp>
        <p:nvSpPr>
          <p:cNvPr id="4" name="Slide Number Placeholder 3"/>
          <p:cNvSpPr>
            <a:spLocks noGrp="1"/>
          </p:cNvSpPr>
          <p:nvPr>
            <p:ph type="sldNum" sz="quarter" idx="12"/>
          </p:nvPr>
        </p:nvSpPr>
        <p:spPr/>
        <p:txBody>
          <a:bodyPr/>
          <a:lstStyle/>
          <a:p>
            <a:fld id="{F5560FCA-E246-46BD-A729-B3F02DB82209}" type="slidenum">
              <a:rPr lang="en-US" smtClean="0">
                <a:solidFill>
                  <a:srgbClr val="FFFFFF"/>
                </a:solidFill>
              </a:rPr>
              <a:pPr/>
              <a:t>30</a:t>
            </a:fld>
            <a:endParaRPr lang="en-US">
              <a:solidFill>
                <a:srgbClr val="FFFFFF"/>
              </a:solidFill>
            </a:endParaRPr>
          </a:p>
        </p:txBody>
      </p:sp>
      <p:sp>
        <p:nvSpPr>
          <p:cNvPr id="5" name="Rectangle 4"/>
          <p:cNvSpPr/>
          <p:nvPr/>
        </p:nvSpPr>
        <p:spPr>
          <a:xfrm>
            <a:off x="228600" y="0"/>
            <a:ext cx="8915400" cy="369332"/>
          </a:xfrm>
          <a:prstGeom prst="rect">
            <a:avLst/>
          </a:prstGeom>
        </p:spPr>
        <p:txBody>
          <a:bodyPr wrap="square">
            <a:spAutoFit/>
          </a:bodyPr>
          <a:lstStyle/>
          <a:p>
            <a:pPr algn="ctr"/>
            <a:endParaRPr lang="en-US" dirty="0" smtClean="0"/>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6632"/>
            <a:ext cx="8229600" cy="1143000"/>
          </a:xfrm>
        </p:spPr>
        <p:txBody>
          <a:bodyPr>
            <a:normAutofit/>
          </a:bodyPr>
          <a:lstStyle/>
          <a:p>
            <a:r>
              <a:rPr lang="es-DO" dirty="0" smtClean="0"/>
              <a:t>Ingredientes clave :</a:t>
            </a:r>
            <a:endParaRPr lang="es-DO" dirty="0"/>
          </a:p>
        </p:txBody>
      </p:sp>
      <p:sp>
        <p:nvSpPr>
          <p:cNvPr id="7" name="Content Placeholder 6"/>
          <p:cNvSpPr>
            <a:spLocks noGrp="1"/>
          </p:cNvSpPr>
          <p:nvPr>
            <p:ph idx="1"/>
          </p:nvPr>
        </p:nvSpPr>
        <p:spPr>
          <a:xfrm>
            <a:off x="457200" y="1219200"/>
            <a:ext cx="8229600" cy="5090160"/>
          </a:xfrm>
        </p:spPr>
        <p:txBody>
          <a:bodyPr>
            <a:normAutofit lnSpcReduction="10000"/>
          </a:bodyPr>
          <a:lstStyle/>
          <a:p>
            <a:pPr>
              <a:buFont typeface="Arial" pitchFamily="34" charset="0"/>
              <a:buChar char="•"/>
            </a:pPr>
            <a:r>
              <a:rPr lang="es-DO" b="1" dirty="0" smtClean="0"/>
              <a:t>Vitamina C (Ácido Ascórbico):</a:t>
            </a:r>
          </a:p>
          <a:p>
            <a:pPr lvl="1">
              <a:buFont typeface="Arial" pitchFamily="34" charset="0"/>
              <a:buChar char="•"/>
            </a:pPr>
            <a:r>
              <a:rPr lang="es-DO" dirty="0" smtClean="0"/>
              <a:t>Las mejores fuentes alimenticias de vitamina C incluyen todas las frutas cítricas (naranjas, pomelos, limones y mandarinas), fresas, tomates, brócoli, coles de bruselas, pimientos y melón cantaloupe</a:t>
            </a:r>
          </a:p>
          <a:p>
            <a:pPr lvl="1">
              <a:buFont typeface="Arial" pitchFamily="34" charset="0"/>
              <a:buChar char="•"/>
            </a:pPr>
            <a:r>
              <a:rPr lang="es-DO" dirty="0" smtClean="0"/>
              <a:t>La vitamina C es una vitamina “frágil” y puede ser fácilmente destruida al cocinar o al exponerla la comida al oxígeno</a:t>
            </a:r>
          </a:p>
          <a:p>
            <a:pPr lvl="1">
              <a:buFont typeface="Arial" pitchFamily="34" charset="0"/>
              <a:buChar char="•"/>
            </a:pPr>
            <a:r>
              <a:rPr lang="es-DO" dirty="0" smtClean="0"/>
              <a:t>La vitamina C contribuye a:</a:t>
            </a:r>
          </a:p>
          <a:p>
            <a:pPr lvl="3">
              <a:buFont typeface="Arial" pitchFamily="34" charset="0"/>
              <a:buChar char="•"/>
            </a:pPr>
            <a:r>
              <a:rPr lang="es-DO" dirty="0" smtClean="0"/>
              <a:t>La protección de componentes celulares del daño </a:t>
            </a:r>
            <a:r>
              <a:rPr lang="es-DO" dirty="0" err="1" smtClean="0"/>
              <a:t>oxidativo</a:t>
            </a:r>
            <a:endParaRPr lang="es-DO" dirty="0" smtClean="0"/>
          </a:p>
          <a:p>
            <a:pPr lvl="3">
              <a:buFont typeface="Arial" pitchFamily="34" charset="0"/>
              <a:buChar char="•"/>
            </a:pPr>
            <a:r>
              <a:rPr lang="es-DO" dirty="0" smtClean="0"/>
              <a:t>La normal formación del colágeno </a:t>
            </a:r>
          </a:p>
          <a:p>
            <a:pPr lvl="3">
              <a:buFont typeface="Arial" pitchFamily="34" charset="0"/>
              <a:buChar char="•"/>
            </a:pPr>
            <a:r>
              <a:rPr lang="es-DO" dirty="0" smtClean="0"/>
              <a:t>Niveles normales de energía en el metabolismo</a:t>
            </a:r>
          </a:p>
          <a:p>
            <a:pPr lvl="3">
              <a:buFont typeface="Arial" pitchFamily="34" charset="0"/>
              <a:buChar char="•"/>
            </a:pPr>
            <a:r>
              <a:rPr lang="es-DO" dirty="0" smtClean="0"/>
              <a:t>Regeneración de la forma reducida de vitamina E</a:t>
            </a:r>
          </a:p>
          <a:p>
            <a:pPr lvl="3">
              <a:buFont typeface="Arial" pitchFamily="34" charset="0"/>
              <a:buChar char="•"/>
            </a:pPr>
            <a:r>
              <a:rPr lang="es-DO" dirty="0" smtClean="0"/>
              <a:t>Funciones normales psicológicas</a:t>
            </a:r>
          </a:p>
        </p:txBody>
      </p:sp>
      <p:sp>
        <p:nvSpPr>
          <p:cNvPr id="2" name="Date Placeholder 1"/>
          <p:cNvSpPr>
            <a:spLocks noGrp="1"/>
          </p:cNvSpPr>
          <p:nvPr>
            <p:ph type="dt" sz="half" idx="10"/>
          </p:nvPr>
        </p:nvSpPr>
        <p:spPr/>
        <p:txBody>
          <a:bodyPr/>
          <a:lstStyle/>
          <a:p>
            <a:fld id="{E0CCE87A-F71A-40CE-91EE-E6D1C0CAB299}" type="datetime1">
              <a:rPr lang="en-US" smtClean="0">
                <a:solidFill>
                  <a:srgbClr val="FFFFFF"/>
                </a:solidFill>
              </a:rPr>
              <a:pPr/>
              <a:t>2/27/2015</a:t>
            </a:fld>
            <a:endParaRPr lang="en-US">
              <a:solidFill>
                <a:srgbClr val="FFFFFF"/>
              </a:solidFill>
            </a:endParaRPr>
          </a:p>
        </p:txBody>
      </p:sp>
      <p:sp>
        <p:nvSpPr>
          <p:cNvPr id="4" name="Slide Number Placeholder 3"/>
          <p:cNvSpPr>
            <a:spLocks noGrp="1"/>
          </p:cNvSpPr>
          <p:nvPr>
            <p:ph type="sldNum" sz="quarter" idx="12"/>
          </p:nvPr>
        </p:nvSpPr>
        <p:spPr/>
        <p:txBody>
          <a:bodyPr/>
          <a:lstStyle/>
          <a:p>
            <a:fld id="{F5560FCA-E246-46BD-A729-B3F02DB82209}" type="slidenum">
              <a:rPr lang="en-US" smtClean="0">
                <a:solidFill>
                  <a:srgbClr val="FFFFFF"/>
                </a:solidFill>
              </a:rPr>
              <a:pPr/>
              <a:t>31</a:t>
            </a:fld>
            <a:endParaRPr lang="en-US">
              <a:solidFill>
                <a:srgbClr val="FFFFFF"/>
              </a:solidFill>
            </a:endParaRP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57200" y="228600"/>
            <a:ext cx="8229600" cy="762000"/>
          </a:xfrm>
          <a:solidFill>
            <a:srgbClr val="92D050"/>
          </a:solidFill>
        </p:spPr>
        <p:txBody>
          <a:bodyPr>
            <a:normAutofit/>
          </a:bodyPr>
          <a:lstStyle/>
          <a:p>
            <a:r>
              <a:rPr lang="en-US" sz="3000" dirty="0" smtClean="0">
                <a:solidFill>
                  <a:schemeClr val="tx1"/>
                </a:solidFill>
              </a:rPr>
              <a:t>OBTENGA UNA NUTRICIÓN TOTAL</a:t>
            </a:r>
            <a:endParaRPr lang="en-US" sz="3000" dirty="0">
              <a:solidFill>
                <a:schemeClr val="tx1"/>
              </a:solidFill>
            </a:endParaRPr>
          </a:p>
        </p:txBody>
      </p:sp>
      <p:sp>
        <p:nvSpPr>
          <p:cNvPr id="16" name="Content Placeholder 15"/>
          <p:cNvSpPr>
            <a:spLocks noGrp="1"/>
          </p:cNvSpPr>
          <p:nvPr>
            <p:ph sz="half" idx="1"/>
          </p:nvPr>
        </p:nvSpPr>
        <p:spPr>
          <a:xfrm>
            <a:off x="457200" y="1600200"/>
            <a:ext cx="4572000" cy="4525963"/>
          </a:xfrm>
        </p:spPr>
        <p:txBody>
          <a:bodyPr>
            <a:normAutofit fontScale="70000" lnSpcReduction="20000"/>
          </a:bodyPr>
          <a:lstStyle/>
          <a:p>
            <a:r>
              <a:rPr lang="en-US" dirty="0" err="1" smtClean="0"/>
              <a:t>Está</a:t>
            </a:r>
            <a:r>
              <a:rPr lang="en-US" dirty="0" smtClean="0"/>
              <a:t> </a:t>
            </a:r>
            <a:r>
              <a:rPr lang="en-US" dirty="0" err="1" smtClean="0"/>
              <a:t>compuesto</a:t>
            </a:r>
            <a:r>
              <a:rPr lang="en-US" dirty="0" smtClean="0"/>
              <a:t> de </a:t>
            </a:r>
            <a:r>
              <a:rPr lang="en-US" dirty="0" err="1" smtClean="0"/>
              <a:t>una</a:t>
            </a:r>
            <a:r>
              <a:rPr lang="en-US" dirty="0" smtClean="0"/>
              <a:t> </a:t>
            </a:r>
            <a:r>
              <a:rPr lang="en-US" dirty="0" err="1" smtClean="0"/>
              <a:t>mezcla</a:t>
            </a:r>
            <a:r>
              <a:rPr lang="en-US" dirty="0" smtClean="0"/>
              <a:t> </a:t>
            </a:r>
            <a:r>
              <a:rPr lang="en-US" dirty="0" err="1" smtClean="0"/>
              <a:t>única</a:t>
            </a:r>
            <a:r>
              <a:rPr lang="en-US" dirty="0" smtClean="0"/>
              <a:t> de </a:t>
            </a:r>
            <a:r>
              <a:rPr lang="en-US" dirty="0" err="1" smtClean="0"/>
              <a:t>vitaminas</a:t>
            </a:r>
            <a:r>
              <a:rPr lang="en-US" dirty="0" smtClean="0"/>
              <a:t> y </a:t>
            </a:r>
            <a:r>
              <a:rPr lang="en-US" dirty="0" err="1" smtClean="0"/>
              <a:t>minerales</a:t>
            </a:r>
            <a:r>
              <a:rPr lang="en-US" dirty="0" smtClean="0"/>
              <a:t> </a:t>
            </a:r>
            <a:r>
              <a:rPr lang="en-US" dirty="0" err="1" smtClean="0"/>
              <a:t>complementarios</a:t>
            </a:r>
            <a:r>
              <a:rPr lang="en-US" dirty="0" smtClean="0"/>
              <a:t> entre </a:t>
            </a:r>
            <a:r>
              <a:rPr lang="en-US" dirty="0" err="1" smtClean="0"/>
              <a:t>sí</a:t>
            </a:r>
            <a:r>
              <a:rPr lang="en-US" dirty="0" smtClean="0"/>
              <a:t>  y </a:t>
            </a:r>
            <a:r>
              <a:rPr lang="en-US" dirty="0" err="1" smtClean="0"/>
              <a:t>cuenta</a:t>
            </a:r>
            <a:r>
              <a:rPr lang="en-US" dirty="0" smtClean="0"/>
              <a:t> con la </a:t>
            </a:r>
            <a:r>
              <a:rPr lang="en-US" dirty="0" err="1" smtClean="0"/>
              <a:t>capacidad</a:t>
            </a:r>
            <a:r>
              <a:rPr lang="en-US" dirty="0" smtClean="0"/>
              <a:t> de </a:t>
            </a:r>
            <a:r>
              <a:rPr lang="en-US" dirty="0" err="1" smtClean="0"/>
              <a:t>absorción</a:t>
            </a:r>
            <a:r>
              <a:rPr lang="en-US" dirty="0" smtClean="0"/>
              <a:t> superior </a:t>
            </a:r>
            <a:r>
              <a:rPr lang="en-US" dirty="0" err="1" smtClean="0"/>
              <a:t>que</a:t>
            </a:r>
            <a:r>
              <a:rPr lang="en-US" dirty="0" smtClean="0"/>
              <a:t> solo </a:t>
            </a:r>
            <a:r>
              <a:rPr lang="en-US" dirty="0" err="1" smtClean="0"/>
              <a:t>brinda</a:t>
            </a:r>
            <a:r>
              <a:rPr lang="en-US" dirty="0" smtClean="0"/>
              <a:t> </a:t>
            </a:r>
            <a:r>
              <a:rPr lang="en-US" dirty="0" err="1" smtClean="0"/>
              <a:t>Isotonix</a:t>
            </a:r>
            <a:endParaRPr lang="en-US" dirty="0" smtClean="0"/>
          </a:p>
          <a:p>
            <a:r>
              <a:rPr lang="en-US" dirty="0" err="1" smtClean="0"/>
              <a:t>Beneficios</a:t>
            </a:r>
            <a:r>
              <a:rPr lang="en-US" dirty="0" smtClean="0"/>
              <a:t>:</a:t>
            </a:r>
          </a:p>
          <a:p>
            <a:pPr lvl="1"/>
            <a:r>
              <a:rPr lang="es-ES" dirty="0" smtClean="0"/>
              <a:t>Formula </a:t>
            </a:r>
            <a:r>
              <a:rPr lang="es-ES" dirty="0" err="1" smtClean="0"/>
              <a:t>multivitamínica</a:t>
            </a:r>
            <a:r>
              <a:rPr lang="es-ES" dirty="0" smtClean="0"/>
              <a:t> y </a:t>
            </a:r>
            <a:r>
              <a:rPr lang="es-ES" dirty="0" err="1" smtClean="0"/>
              <a:t>multimineral</a:t>
            </a:r>
            <a:endParaRPr lang="es-ES" dirty="0" smtClean="0"/>
          </a:p>
          <a:p>
            <a:pPr lvl="1"/>
            <a:r>
              <a:rPr lang="es-ES" dirty="0" smtClean="0"/>
              <a:t>Contribuye al funcionamiento normal del sistema inmunológico</a:t>
            </a:r>
          </a:p>
          <a:p>
            <a:pPr lvl="1"/>
            <a:r>
              <a:rPr lang="es-ES" dirty="0" smtClean="0"/>
              <a:t>Contribuye a la salud de los huesos y los dientes</a:t>
            </a:r>
          </a:p>
          <a:p>
            <a:pPr lvl="1"/>
            <a:r>
              <a:rPr lang="es-ES" dirty="0" smtClean="0"/>
              <a:t>Contribuye a las funciones psicológica y cognitiva</a:t>
            </a:r>
          </a:p>
          <a:p>
            <a:pPr lvl="1"/>
            <a:r>
              <a:rPr lang="es-ES" dirty="0" smtClean="0"/>
              <a:t>Contribuye a la protección de las células contra el estrés </a:t>
            </a:r>
            <a:r>
              <a:rPr lang="es-ES" dirty="0" err="1" smtClean="0"/>
              <a:t>oxidativo</a:t>
            </a:r>
            <a:r>
              <a:rPr lang="es-ES" dirty="0" smtClean="0"/>
              <a:t> (protección antioxidante)</a:t>
            </a:r>
          </a:p>
          <a:p>
            <a:pPr lvl="1"/>
            <a:r>
              <a:rPr lang="es-ES" dirty="0" smtClean="0"/>
              <a:t>Contribuye al mantenimiento de glóbulos rojos normales </a:t>
            </a:r>
            <a:endParaRPr lang="en-US" sz="3800" dirty="0"/>
          </a:p>
        </p:txBody>
      </p:sp>
      <p:sp>
        <p:nvSpPr>
          <p:cNvPr id="2" name="Date Placeholder 1"/>
          <p:cNvSpPr>
            <a:spLocks noGrp="1"/>
          </p:cNvSpPr>
          <p:nvPr>
            <p:ph type="dt" sz="half" idx="10"/>
          </p:nvPr>
        </p:nvSpPr>
        <p:spPr/>
        <p:txBody>
          <a:bodyPr/>
          <a:lstStyle/>
          <a:p>
            <a:fld id="{E0CCE87A-F71A-40CE-91EE-E6D1C0CAB299}" type="datetime1">
              <a:rPr lang="en-US" smtClean="0">
                <a:solidFill>
                  <a:srgbClr val="FFFFFF"/>
                </a:solidFill>
              </a:rPr>
              <a:pPr/>
              <a:t>2/27/2015</a:t>
            </a:fld>
            <a:endParaRPr lang="en-US">
              <a:solidFill>
                <a:srgbClr val="FFFFFF"/>
              </a:solidFill>
            </a:endParaRPr>
          </a:p>
        </p:txBody>
      </p:sp>
      <p:sp>
        <p:nvSpPr>
          <p:cNvPr id="4" name="Slide Number Placeholder 3"/>
          <p:cNvSpPr>
            <a:spLocks noGrp="1"/>
          </p:cNvSpPr>
          <p:nvPr>
            <p:ph type="sldNum" sz="quarter" idx="12"/>
          </p:nvPr>
        </p:nvSpPr>
        <p:spPr/>
        <p:txBody>
          <a:bodyPr/>
          <a:lstStyle/>
          <a:p>
            <a:fld id="{F5560FCA-E246-46BD-A729-B3F02DB82209}" type="slidenum">
              <a:rPr lang="en-US" smtClean="0">
                <a:solidFill>
                  <a:srgbClr val="FFFFFF"/>
                </a:solidFill>
              </a:rPr>
              <a:pPr/>
              <a:t>32</a:t>
            </a:fld>
            <a:endParaRPr lang="en-US">
              <a:solidFill>
                <a:srgbClr val="FFFFFF"/>
              </a:solidFill>
            </a:endParaRPr>
          </a:p>
        </p:txBody>
      </p:sp>
      <p:sp>
        <p:nvSpPr>
          <p:cNvPr id="20" name="Title 14"/>
          <p:cNvSpPr txBox="1">
            <a:spLocks/>
          </p:cNvSpPr>
          <p:nvPr/>
        </p:nvSpPr>
        <p:spPr>
          <a:xfrm>
            <a:off x="76200" y="990600"/>
            <a:ext cx="8839200" cy="609600"/>
          </a:xfrm>
          <a:prstGeom prst="rect">
            <a:avLst/>
          </a:prstGeom>
        </p:spPr>
        <p:txBody>
          <a:bodyPr vert="horz" anchor="ctr">
            <a:normAutofit fontScale="82500" lnSpcReduction="10000"/>
            <a:scene3d>
              <a:camera prst="orthographicFront"/>
              <a:lightRig rig="soft" dir="t">
                <a:rot lat="0" lon="0" rev="16800000"/>
              </a:lightRig>
            </a:scene3d>
            <a:sp3d prstMaterial="softEdge">
              <a:bevelT w="38100" h="38100"/>
            </a:sp3d>
          </a:bodyPr>
          <a:lstStyle/>
          <a:p>
            <a:pPr algn="ctr">
              <a:spcBef>
                <a:spcPct val="0"/>
              </a:spcBef>
            </a:pPr>
            <a:r>
              <a:rPr lang="en-US" sz="2800" b="1" dirty="0" smtClean="0">
                <a:ln w="6350">
                  <a:noFill/>
                </a:ln>
                <a:solidFill>
                  <a:srgbClr val="FFC000"/>
                </a:solidFill>
                <a:effectLst>
                  <a:outerShdw blurRad="114300" dist="101600" dir="2700000" algn="tl" rotWithShape="0">
                    <a:srgbClr val="000000">
                      <a:alpha val="40000"/>
                    </a:srgbClr>
                  </a:outerShdw>
                </a:effectLst>
                <a:latin typeface="+mj-lt"/>
                <a:ea typeface="+mj-ea"/>
                <a:cs typeface="+mj-cs"/>
              </a:rPr>
              <a:t>ISOTONIX MULTIVITAMINAS PARA ADULTOS Y NIÑOS</a:t>
            </a:r>
            <a:endParaRPr lang="en-US" sz="2800" dirty="0" smtClean="0">
              <a:solidFill>
                <a:srgbClr val="FFC000"/>
              </a:solidFill>
              <a:latin typeface="Lucida Sans (Headings)"/>
            </a:endParaRPr>
          </a:p>
        </p:txBody>
      </p:sp>
      <p:sp>
        <p:nvSpPr>
          <p:cNvPr id="21" name="TextBox 20"/>
          <p:cNvSpPr txBox="1"/>
          <p:nvPr/>
        </p:nvSpPr>
        <p:spPr>
          <a:xfrm>
            <a:off x="1547664" y="6156012"/>
            <a:ext cx="6768752" cy="369332"/>
          </a:xfrm>
          <a:prstGeom prst="rect">
            <a:avLst/>
          </a:prstGeom>
          <a:noFill/>
        </p:spPr>
        <p:txBody>
          <a:bodyPr wrap="square" rtlCol="0">
            <a:spAutoFit/>
          </a:bodyPr>
          <a:lstStyle/>
          <a:p>
            <a:r>
              <a:rPr lang="en-US" dirty="0" smtClean="0"/>
              <a:t>30 </a:t>
            </a:r>
            <a:r>
              <a:rPr lang="en-US" dirty="0" err="1" smtClean="0"/>
              <a:t>Porciones</a:t>
            </a:r>
            <a:r>
              <a:rPr lang="en-US" dirty="0" smtClean="0"/>
              <a:t> </a:t>
            </a:r>
            <a:r>
              <a:rPr lang="en-US" dirty="0" err="1" smtClean="0"/>
              <a:t>Código</a:t>
            </a:r>
            <a:r>
              <a:rPr lang="en-US" dirty="0" smtClean="0"/>
              <a:t> EU13046 CU </a:t>
            </a:r>
            <a:r>
              <a:rPr lang="en-US" dirty="0"/>
              <a:t>€</a:t>
            </a:r>
            <a:r>
              <a:rPr lang="en-US" dirty="0" smtClean="0"/>
              <a:t>16,28  PSV €22,79  BV12</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26667"/>
          <a:stretch/>
        </p:blipFill>
        <p:spPr>
          <a:xfrm>
            <a:off x="6300192" y="1484784"/>
            <a:ext cx="1814704" cy="4415502"/>
          </a:xfrm>
          <a:prstGeom prst="rect">
            <a:avLst/>
          </a:prstGeom>
        </p:spPr>
      </p:pic>
    </p:spTree>
    <p:extLst>
      <p:ext uri="{BB962C8B-B14F-4D97-AF65-F5344CB8AC3E}">
        <p14:creationId xmlns:p14="http://schemas.microsoft.com/office/powerpoint/2010/main" val="2223112817"/>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274638"/>
            <a:ext cx="9144000" cy="1143000"/>
          </a:xfrm>
        </p:spPr>
        <p:txBody>
          <a:bodyPr>
            <a:normAutofit fontScale="90000"/>
          </a:bodyPr>
          <a:lstStyle/>
          <a:p>
            <a:r>
              <a:rPr lang="en-US" dirty="0" smtClean="0"/>
              <a:t>¿</a:t>
            </a:r>
            <a:r>
              <a:rPr lang="en-US" dirty="0" err="1" smtClean="0"/>
              <a:t>Qué</a:t>
            </a:r>
            <a:r>
              <a:rPr lang="en-US" dirty="0" smtClean="0"/>
              <a:t> </a:t>
            </a:r>
            <a:r>
              <a:rPr lang="en-US" dirty="0" err="1" smtClean="0"/>
              <a:t>hace</a:t>
            </a:r>
            <a:r>
              <a:rPr lang="en-US" dirty="0" smtClean="0"/>
              <a:t> al </a:t>
            </a:r>
            <a:r>
              <a:rPr lang="en-US" dirty="0" err="1" smtClean="0"/>
              <a:t>Isotonix</a:t>
            </a:r>
            <a:r>
              <a:rPr lang="en-US" dirty="0" smtClean="0"/>
              <a:t> </a:t>
            </a:r>
            <a:r>
              <a:rPr lang="en-US" dirty="0" err="1" smtClean="0"/>
              <a:t>Multivitaminas</a:t>
            </a:r>
            <a:r>
              <a:rPr lang="en-US" dirty="0" smtClean="0"/>
              <a:t> un </a:t>
            </a:r>
            <a:r>
              <a:rPr lang="en-US" dirty="0" err="1" smtClean="0"/>
              <a:t>producto</a:t>
            </a:r>
            <a:r>
              <a:rPr lang="en-US" dirty="0" smtClean="0"/>
              <a:t> </a:t>
            </a:r>
            <a:r>
              <a:rPr lang="en-US" dirty="0" err="1" smtClean="0"/>
              <a:t>único</a:t>
            </a:r>
            <a:r>
              <a:rPr lang="en-US" dirty="0" smtClean="0"/>
              <a:t>?</a:t>
            </a:r>
            <a:endParaRPr lang="en-US" dirty="0"/>
          </a:p>
        </p:txBody>
      </p:sp>
      <p:sp>
        <p:nvSpPr>
          <p:cNvPr id="12" name="Content Placeholder 11"/>
          <p:cNvSpPr>
            <a:spLocks noGrp="1"/>
          </p:cNvSpPr>
          <p:nvPr>
            <p:ph idx="1"/>
          </p:nvPr>
        </p:nvSpPr>
        <p:spPr>
          <a:xfrm>
            <a:off x="467544" y="1844824"/>
            <a:ext cx="8229600" cy="4349080"/>
          </a:xfrm>
        </p:spPr>
        <p:txBody>
          <a:bodyPr>
            <a:normAutofit/>
          </a:bodyPr>
          <a:lstStyle/>
          <a:p>
            <a:pPr>
              <a:buFont typeface="Arial" pitchFamily="34" charset="0"/>
              <a:buChar char="•"/>
            </a:pPr>
            <a:r>
              <a:rPr lang="es-MX" dirty="0" smtClean="0"/>
              <a:t>Puede ser usado por Adultos y Niños</a:t>
            </a:r>
            <a:endParaRPr lang="en-US" dirty="0" smtClean="0"/>
          </a:p>
          <a:p>
            <a:pPr>
              <a:buFont typeface="Arial" pitchFamily="34" charset="0"/>
              <a:buChar char="•"/>
            </a:pPr>
            <a:r>
              <a:rPr lang="en-US" dirty="0" err="1" smtClean="0"/>
              <a:t>Contiene</a:t>
            </a:r>
            <a:r>
              <a:rPr lang="en-US" dirty="0" smtClean="0"/>
              <a:t> el 100% o </a:t>
            </a:r>
            <a:r>
              <a:rPr lang="en-US" dirty="0" err="1" smtClean="0"/>
              <a:t>más</a:t>
            </a:r>
            <a:r>
              <a:rPr lang="en-US" dirty="0" smtClean="0"/>
              <a:t> de la CDR de la </a:t>
            </a:r>
            <a:r>
              <a:rPr lang="en-US" dirty="0" err="1" smtClean="0"/>
              <a:t>mayoría</a:t>
            </a:r>
            <a:r>
              <a:rPr lang="en-US" dirty="0" smtClean="0"/>
              <a:t> de </a:t>
            </a:r>
            <a:r>
              <a:rPr lang="en-US" dirty="0" err="1" smtClean="0"/>
              <a:t>las</a:t>
            </a:r>
            <a:r>
              <a:rPr lang="en-US" dirty="0" smtClean="0"/>
              <a:t> </a:t>
            </a:r>
            <a:r>
              <a:rPr lang="en-US" dirty="0" err="1" smtClean="0"/>
              <a:t>vitaminas</a:t>
            </a:r>
            <a:r>
              <a:rPr lang="en-US" dirty="0" smtClean="0"/>
              <a:t> y </a:t>
            </a:r>
            <a:r>
              <a:rPr lang="en-US" dirty="0" err="1" smtClean="0"/>
              <a:t>minerales</a:t>
            </a:r>
            <a:endParaRPr lang="en-US" dirty="0" smtClean="0"/>
          </a:p>
          <a:p>
            <a:pPr>
              <a:buFont typeface="Arial" pitchFamily="34" charset="0"/>
              <a:buChar char="•"/>
            </a:pPr>
            <a:r>
              <a:rPr lang="en-US" dirty="0" err="1" smtClean="0"/>
              <a:t>Absorción</a:t>
            </a:r>
            <a:r>
              <a:rPr lang="en-US" dirty="0" smtClean="0"/>
              <a:t> superior de </a:t>
            </a:r>
            <a:r>
              <a:rPr lang="en-US" dirty="0" err="1" smtClean="0"/>
              <a:t>Isotonix</a:t>
            </a:r>
            <a:endParaRPr lang="en-US" dirty="0" smtClean="0"/>
          </a:p>
          <a:p>
            <a:pPr>
              <a:buFont typeface="Arial" pitchFamily="34" charset="0"/>
              <a:buChar char="•"/>
            </a:pPr>
            <a:r>
              <a:rPr lang="en-US" dirty="0" smtClean="0"/>
              <a:t>Ideal </a:t>
            </a:r>
            <a:r>
              <a:rPr lang="en-US" dirty="0" err="1" smtClean="0"/>
              <a:t>para</a:t>
            </a:r>
            <a:r>
              <a:rPr lang="en-US" dirty="0" smtClean="0"/>
              <a:t> </a:t>
            </a:r>
            <a:r>
              <a:rPr lang="en-US" dirty="0" err="1" smtClean="0"/>
              <a:t>todo</a:t>
            </a:r>
            <a:r>
              <a:rPr lang="en-US" dirty="0" smtClean="0"/>
              <a:t> </a:t>
            </a:r>
            <a:r>
              <a:rPr lang="en-US" dirty="0" err="1" smtClean="0"/>
              <a:t>adulto</a:t>
            </a:r>
            <a:r>
              <a:rPr lang="en-US" dirty="0" smtClean="0"/>
              <a:t> y en particular </a:t>
            </a:r>
            <a:r>
              <a:rPr lang="en-US" dirty="0" err="1" smtClean="0"/>
              <a:t>para</a:t>
            </a:r>
            <a:r>
              <a:rPr lang="en-US" dirty="0" smtClean="0"/>
              <a:t> los </a:t>
            </a:r>
            <a:r>
              <a:rPr lang="en-US" dirty="0" err="1" smtClean="0"/>
              <a:t>atletas</a:t>
            </a:r>
            <a:r>
              <a:rPr lang="en-US" dirty="0" smtClean="0"/>
              <a:t>, </a:t>
            </a:r>
            <a:r>
              <a:rPr lang="en-US" dirty="0" err="1" smtClean="0"/>
              <a:t>jóvenes</a:t>
            </a:r>
            <a:r>
              <a:rPr lang="en-US" dirty="0" smtClean="0"/>
              <a:t> en </a:t>
            </a:r>
            <a:r>
              <a:rPr lang="en-US" dirty="0" err="1" smtClean="0"/>
              <a:t>crecimiento</a:t>
            </a:r>
            <a:r>
              <a:rPr lang="en-US" dirty="0" smtClean="0"/>
              <a:t> y </a:t>
            </a:r>
            <a:r>
              <a:rPr lang="en-US" dirty="0" err="1" smtClean="0"/>
              <a:t>para</a:t>
            </a:r>
            <a:r>
              <a:rPr lang="en-US" dirty="0" smtClean="0"/>
              <a:t> </a:t>
            </a:r>
            <a:r>
              <a:rPr lang="en-US" dirty="0" err="1" smtClean="0"/>
              <a:t>las</a:t>
            </a:r>
            <a:r>
              <a:rPr lang="en-US" dirty="0" smtClean="0"/>
              <a:t> </a:t>
            </a:r>
            <a:r>
              <a:rPr lang="en-US" dirty="0" err="1" smtClean="0"/>
              <a:t>mujeres</a:t>
            </a:r>
            <a:r>
              <a:rPr lang="en-US" dirty="0" smtClean="0"/>
              <a:t> en </a:t>
            </a:r>
            <a:r>
              <a:rPr lang="en-US" dirty="0" err="1" smtClean="0"/>
              <a:t>período</a:t>
            </a:r>
            <a:r>
              <a:rPr lang="en-US" dirty="0" smtClean="0"/>
              <a:t> pre </a:t>
            </a:r>
            <a:r>
              <a:rPr lang="en-US" dirty="0" err="1" smtClean="0"/>
              <a:t>menopáusico</a:t>
            </a:r>
            <a:r>
              <a:rPr lang="en-US" dirty="0" smtClean="0"/>
              <a:t>.</a:t>
            </a:r>
            <a:endParaRPr lang="en-US" dirty="0"/>
          </a:p>
          <a:p>
            <a:pPr>
              <a:buFont typeface="Arial" pitchFamily="34" charset="0"/>
              <a:buChar char="•"/>
            </a:pPr>
            <a:endParaRPr lang="en-US" dirty="0"/>
          </a:p>
        </p:txBody>
      </p:sp>
      <p:sp>
        <p:nvSpPr>
          <p:cNvPr id="2" name="Date Placeholder 1"/>
          <p:cNvSpPr>
            <a:spLocks noGrp="1"/>
          </p:cNvSpPr>
          <p:nvPr>
            <p:ph type="dt" sz="half" idx="10"/>
          </p:nvPr>
        </p:nvSpPr>
        <p:spPr/>
        <p:txBody>
          <a:bodyPr/>
          <a:lstStyle/>
          <a:p>
            <a:fld id="{E0CCE87A-F71A-40CE-91EE-E6D1C0CAB299}" type="datetime1">
              <a:rPr lang="en-US" smtClean="0">
                <a:solidFill>
                  <a:srgbClr val="FFFFFF"/>
                </a:solidFill>
              </a:rPr>
              <a:pPr/>
              <a:t>2/27/2015</a:t>
            </a:fld>
            <a:endParaRPr lang="en-US">
              <a:solidFill>
                <a:srgbClr val="FFFFFF"/>
              </a:solidFill>
            </a:endParaRPr>
          </a:p>
        </p:txBody>
      </p:sp>
      <p:sp>
        <p:nvSpPr>
          <p:cNvPr id="4" name="Slide Number Placeholder 3"/>
          <p:cNvSpPr>
            <a:spLocks noGrp="1"/>
          </p:cNvSpPr>
          <p:nvPr>
            <p:ph type="sldNum" sz="quarter" idx="12"/>
          </p:nvPr>
        </p:nvSpPr>
        <p:spPr/>
        <p:txBody>
          <a:bodyPr/>
          <a:lstStyle/>
          <a:p>
            <a:fld id="{F5560FCA-E246-46BD-A729-B3F02DB82209}" type="slidenum">
              <a:rPr lang="en-US" smtClean="0">
                <a:solidFill>
                  <a:srgbClr val="FFFFFF"/>
                </a:solidFill>
              </a:rPr>
              <a:pPr/>
              <a:t>33</a:t>
            </a:fld>
            <a:endParaRPr lang="en-US">
              <a:solidFill>
                <a:srgbClr val="FFFFFF"/>
              </a:solidFill>
            </a:endParaRPr>
          </a:p>
        </p:txBody>
      </p:sp>
      <p:sp>
        <p:nvSpPr>
          <p:cNvPr id="5" name="Rectangle 4"/>
          <p:cNvSpPr/>
          <p:nvPr/>
        </p:nvSpPr>
        <p:spPr>
          <a:xfrm>
            <a:off x="228600" y="0"/>
            <a:ext cx="8915400" cy="369332"/>
          </a:xfrm>
          <a:prstGeom prst="rect">
            <a:avLst/>
          </a:prstGeom>
        </p:spPr>
        <p:txBody>
          <a:bodyPr wrap="square">
            <a:spAutoFit/>
          </a:bodyPr>
          <a:lstStyle/>
          <a:p>
            <a:pPr algn="ctr"/>
            <a:endParaRPr lang="en-US" dirty="0" smtClean="0"/>
          </a:p>
        </p:txBody>
      </p:sp>
    </p:spTree>
    <p:extLst>
      <p:ext uri="{BB962C8B-B14F-4D97-AF65-F5344CB8AC3E}">
        <p14:creationId xmlns:p14="http://schemas.microsoft.com/office/powerpoint/2010/main" val="2949316816"/>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err="1" smtClean="0"/>
              <a:t>Ingredientes</a:t>
            </a:r>
            <a:r>
              <a:rPr lang="en-US" dirty="0" smtClean="0"/>
              <a:t> Clave:</a:t>
            </a:r>
            <a:endParaRPr lang="en-US" dirty="0"/>
          </a:p>
        </p:txBody>
      </p:sp>
      <p:sp>
        <p:nvSpPr>
          <p:cNvPr id="7" name="Content Placeholder 6"/>
          <p:cNvSpPr>
            <a:spLocks noGrp="1"/>
          </p:cNvSpPr>
          <p:nvPr>
            <p:ph idx="1"/>
          </p:nvPr>
        </p:nvSpPr>
        <p:spPr>
          <a:xfrm>
            <a:off x="457200" y="1219200"/>
            <a:ext cx="8229600" cy="5090160"/>
          </a:xfrm>
        </p:spPr>
        <p:txBody>
          <a:bodyPr numCol="2">
            <a:normAutofit/>
          </a:bodyPr>
          <a:lstStyle/>
          <a:p>
            <a:r>
              <a:rPr lang="en-US" sz="2000" b="1" dirty="0" smtClean="0"/>
              <a:t>Vitamin </a:t>
            </a:r>
            <a:r>
              <a:rPr lang="en-US" sz="2000" b="1" dirty="0" err="1" smtClean="0"/>
              <a:t>aA</a:t>
            </a:r>
            <a:r>
              <a:rPr lang="en-US" sz="2000" b="1" dirty="0" smtClean="0"/>
              <a:t> </a:t>
            </a:r>
            <a:r>
              <a:rPr lang="en-US" sz="2000" b="1" dirty="0"/>
              <a:t>(</a:t>
            </a:r>
            <a:r>
              <a:rPr lang="en-US" sz="2000" b="1" dirty="0" smtClean="0"/>
              <a:t>Beta </a:t>
            </a:r>
            <a:r>
              <a:rPr lang="en-US" sz="2000" b="1" dirty="0" err="1" smtClean="0"/>
              <a:t>Caroteno</a:t>
            </a:r>
            <a:r>
              <a:rPr lang="en-US" sz="2000" b="1" dirty="0" smtClean="0"/>
              <a:t>) </a:t>
            </a:r>
            <a:endParaRPr lang="en-US" sz="2000" dirty="0"/>
          </a:p>
          <a:p>
            <a:r>
              <a:rPr lang="en-US" sz="2000" b="1" dirty="0" err="1" smtClean="0"/>
              <a:t>Vitamina</a:t>
            </a:r>
            <a:r>
              <a:rPr lang="en-US" sz="2000" b="1" dirty="0" smtClean="0"/>
              <a:t> </a:t>
            </a:r>
            <a:r>
              <a:rPr lang="en-US" sz="2000" b="1" dirty="0"/>
              <a:t>C </a:t>
            </a:r>
            <a:r>
              <a:rPr lang="en-US" sz="2000" b="1" dirty="0" smtClean="0"/>
              <a:t>(</a:t>
            </a:r>
            <a:r>
              <a:rPr lang="en-US" sz="2000" b="1" dirty="0" err="1" smtClean="0"/>
              <a:t>Ácido</a:t>
            </a:r>
            <a:r>
              <a:rPr lang="en-US" sz="2000" b="1" dirty="0" smtClean="0"/>
              <a:t> </a:t>
            </a:r>
            <a:r>
              <a:rPr lang="en-US" sz="2000" b="1" dirty="0" err="1" smtClean="0"/>
              <a:t>Ascórbico</a:t>
            </a:r>
            <a:r>
              <a:rPr lang="en-US" sz="2000" b="1" dirty="0" smtClean="0"/>
              <a:t>)</a:t>
            </a:r>
            <a:r>
              <a:rPr lang="en-US" sz="2000" dirty="0"/>
              <a:t> </a:t>
            </a:r>
          </a:p>
          <a:p>
            <a:r>
              <a:rPr lang="en-US" sz="2000" b="1" dirty="0" err="1" smtClean="0"/>
              <a:t>Vitamina</a:t>
            </a:r>
            <a:r>
              <a:rPr lang="en-US" sz="2000" b="1" dirty="0" smtClean="0"/>
              <a:t> </a:t>
            </a:r>
            <a:r>
              <a:rPr lang="en-US" sz="2000" b="1" dirty="0"/>
              <a:t>D3 (</a:t>
            </a:r>
            <a:r>
              <a:rPr lang="en-US" sz="2000" b="1" dirty="0" err="1" smtClean="0"/>
              <a:t>Colecalciferol</a:t>
            </a:r>
            <a:r>
              <a:rPr lang="en-US" sz="2000" b="1" dirty="0"/>
              <a:t>)</a:t>
            </a:r>
            <a:endParaRPr lang="en-US" sz="2000" dirty="0"/>
          </a:p>
          <a:p>
            <a:r>
              <a:rPr lang="en-US" sz="2000" b="1" dirty="0" err="1" smtClean="0"/>
              <a:t>Vitamina</a:t>
            </a:r>
            <a:r>
              <a:rPr lang="en-US" sz="2000" b="1" dirty="0" smtClean="0"/>
              <a:t> E (</a:t>
            </a:r>
            <a:r>
              <a:rPr lang="en-US" sz="2000" b="1" dirty="0" err="1" smtClean="0"/>
              <a:t>Succinato</a:t>
            </a:r>
            <a:r>
              <a:rPr lang="en-US" sz="2000" b="1" dirty="0" smtClean="0"/>
              <a:t> de d-</a:t>
            </a:r>
            <a:r>
              <a:rPr lang="en-US" sz="2000" b="1" dirty="0" err="1" smtClean="0"/>
              <a:t>alfa</a:t>
            </a:r>
            <a:r>
              <a:rPr lang="en-US" sz="2000" b="1" dirty="0" smtClean="0"/>
              <a:t> </a:t>
            </a:r>
            <a:r>
              <a:rPr lang="en-US" sz="2000" b="1" dirty="0" err="1" smtClean="0"/>
              <a:t>Tocoferol</a:t>
            </a:r>
            <a:r>
              <a:rPr lang="en-US" sz="2000" b="1" dirty="0" smtClean="0"/>
              <a:t>) </a:t>
            </a:r>
            <a:endParaRPr lang="en-US" sz="2000" dirty="0"/>
          </a:p>
          <a:p>
            <a:r>
              <a:rPr lang="en-US" sz="2000" b="1" dirty="0" err="1" smtClean="0"/>
              <a:t>Tiamina</a:t>
            </a:r>
            <a:r>
              <a:rPr lang="en-US" sz="2000" b="1" dirty="0" smtClean="0"/>
              <a:t> </a:t>
            </a:r>
            <a:r>
              <a:rPr lang="en-US" sz="2000" b="1" dirty="0"/>
              <a:t>(</a:t>
            </a:r>
            <a:r>
              <a:rPr lang="en-US" sz="2000" b="1" dirty="0" err="1" smtClean="0"/>
              <a:t>Vitamina</a:t>
            </a:r>
            <a:r>
              <a:rPr lang="en-US" sz="2000" b="1" dirty="0" smtClean="0"/>
              <a:t> </a:t>
            </a:r>
            <a:r>
              <a:rPr lang="en-US" sz="2000" b="1" dirty="0"/>
              <a:t>B1)</a:t>
            </a:r>
            <a:endParaRPr lang="en-US" sz="2000" dirty="0"/>
          </a:p>
          <a:p>
            <a:r>
              <a:rPr lang="en-US" sz="2000" b="1" dirty="0" err="1" smtClean="0"/>
              <a:t>Riboflavina</a:t>
            </a:r>
            <a:r>
              <a:rPr lang="en-US" sz="2000" b="1" dirty="0" smtClean="0"/>
              <a:t> </a:t>
            </a:r>
            <a:r>
              <a:rPr lang="en-US" sz="2000" b="1" dirty="0"/>
              <a:t>(</a:t>
            </a:r>
            <a:r>
              <a:rPr lang="en-US" sz="2000" b="1" dirty="0" err="1" smtClean="0"/>
              <a:t>Vitamina</a:t>
            </a:r>
            <a:r>
              <a:rPr lang="en-US" sz="2000" b="1" dirty="0" smtClean="0"/>
              <a:t> </a:t>
            </a:r>
            <a:r>
              <a:rPr lang="en-US" sz="2000" b="1" dirty="0"/>
              <a:t>B2) </a:t>
            </a:r>
            <a:endParaRPr lang="en-US" sz="2000" dirty="0"/>
          </a:p>
          <a:p>
            <a:r>
              <a:rPr lang="en-US" sz="2000" b="1" dirty="0" err="1" smtClean="0"/>
              <a:t>Niacina</a:t>
            </a:r>
            <a:r>
              <a:rPr lang="en-US" sz="2000" b="1" dirty="0" smtClean="0"/>
              <a:t> </a:t>
            </a:r>
            <a:r>
              <a:rPr lang="en-US" sz="2000" b="1" dirty="0"/>
              <a:t>(</a:t>
            </a:r>
            <a:r>
              <a:rPr lang="en-US" sz="2000" b="1" dirty="0" err="1" smtClean="0"/>
              <a:t>Vitamina</a:t>
            </a:r>
            <a:r>
              <a:rPr lang="en-US" sz="2000" b="1" dirty="0" smtClean="0"/>
              <a:t> </a:t>
            </a:r>
            <a:r>
              <a:rPr lang="en-US" sz="2000" b="1" dirty="0"/>
              <a:t>B3)</a:t>
            </a:r>
            <a:endParaRPr lang="en-US" sz="2000" dirty="0"/>
          </a:p>
          <a:p>
            <a:r>
              <a:rPr lang="en-US" sz="2000" b="1" dirty="0" err="1" smtClean="0"/>
              <a:t>Vitamina</a:t>
            </a:r>
            <a:r>
              <a:rPr lang="en-US" sz="2000" b="1" dirty="0" smtClean="0"/>
              <a:t> </a:t>
            </a:r>
            <a:r>
              <a:rPr lang="en-US" sz="2000" b="1" dirty="0"/>
              <a:t>B6 (</a:t>
            </a:r>
            <a:r>
              <a:rPr lang="en-US" sz="2000" b="1" dirty="0" err="1" smtClean="0"/>
              <a:t>Pirodoxina</a:t>
            </a:r>
            <a:r>
              <a:rPr lang="en-US" sz="2000" b="1" dirty="0" smtClean="0"/>
              <a:t> </a:t>
            </a:r>
            <a:r>
              <a:rPr lang="en-US" sz="2000" b="1" dirty="0" err="1"/>
              <a:t>HCl</a:t>
            </a:r>
            <a:r>
              <a:rPr lang="en-US" sz="2000" b="1" dirty="0"/>
              <a:t>)</a:t>
            </a:r>
            <a:endParaRPr lang="en-US" sz="2000" dirty="0"/>
          </a:p>
          <a:p>
            <a:r>
              <a:rPr lang="en-US" sz="2000" b="1" dirty="0" err="1" smtClean="0"/>
              <a:t>Folato</a:t>
            </a:r>
            <a:r>
              <a:rPr lang="en-US" sz="2000" b="1" dirty="0" smtClean="0"/>
              <a:t> (</a:t>
            </a:r>
            <a:r>
              <a:rPr lang="en-US" sz="2000" b="1" dirty="0" err="1" smtClean="0"/>
              <a:t>Ácido</a:t>
            </a:r>
            <a:r>
              <a:rPr lang="en-US" sz="2000" b="1" dirty="0" smtClean="0"/>
              <a:t> </a:t>
            </a:r>
            <a:r>
              <a:rPr lang="en-US" sz="2000" b="1" dirty="0" err="1" smtClean="0"/>
              <a:t>Fólico</a:t>
            </a:r>
            <a:r>
              <a:rPr lang="en-US" sz="2000" b="1" dirty="0" smtClean="0"/>
              <a:t>)</a:t>
            </a:r>
            <a:r>
              <a:rPr lang="en-US" sz="2000" dirty="0"/>
              <a:t> </a:t>
            </a:r>
          </a:p>
          <a:p>
            <a:r>
              <a:rPr lang="en-US" sz="2000" b="1" dirty="0" err="1" smtClean="0"/>
              <a:t>Vitamina</a:t>
            </a:r>
            <a:r>
              <a:rPr lang="en-US" sz="2000" b="1" dirty="0" smtClean="0"/>
              <a:t> </a:t>
            </a:r>
            <a:r>
              <a:rPr lang="en-US" sz="2000" b="1" dirty="0"/>
              <a:t>B12 (</a:t>
            </a:r>
            <a:r>
              <a:rPr lang="en-US" sz="2000" b="1" dirty="0" err="1" smtClean="0"/>
              <a:t>Cianocobalamina</a:t>
            </a:r>
            <a:r>
              <a:rPr lang="en-US" sz="2000" b="1" dirty="0" smtClean="0"/>
              <a:t>)</a:t>
            </a:r>
            <a:endParaRPr lang="en-US" sz="2000" dirty="0"/>
          </a:p>
          <a:p>
            <a:r>
              <a:rPr lang="en-US" sz="2000" b="1" dirty="0" err="1" smtClean="0"/>
              <a:t>Biotina</a:t>
            </a:r>
            <a:r>
              <a:rPr lang="en-US" sz="2000" dirty="0"/>
              <a:t/>
            </a:r>
            <a:br>
              <a:rPr lang="en-US" sz="2000" dirty="0"/>
            </a:br>
            <a:r>
              <a:rPr lang="en-US" sz="2000" dirty="0" err="1" smtClean="0"/>
              <a:t>Ácido</a:t>
            </a:r>
            <a:r>
              <a:rPr lang="en-US" sz="2000" dirty="0" smtClean="0"/>
              <a:t> </a:t>
            </a:r>
            <a:r>
              <a:rPr lang="en-US" sz="2000" dirty="0" err="1" smtClean="0"/>
              <a:t>Pantoténico</a:t>
            </a:r>
            <a:r>
              <a:rPr lang="it-IT" sz="2000" b="1" dirty="0" smtClean="0"/>
              <a:t> (Pantotenato-D de Calcio</a:t>
            </a:r>
            <a:r>
              <a:rPr lang="en-US" sz="2000" b="1" dirty="0" smtClean="0"/>
              <a:t>)</a:t>
            </a:r>
            <a:endParaRPr lang="en-US" sz="2000" dirty="0"/>
          </a:p>
          <a:p>
            <a:r>
              <a:rPr lang="en-US" sz="2000" b="1" dirty="0" err="1" smtClean="0"/>
              <a:t>Calcio</a:t>
            </a:r>
            <a:endParaRPr lang="en-US" sz="2000" b="1" dirty="0" smtClean="0"/>
          </a:p>
          <a:p>
            <a:r>
              <a:rPr lang="en-US" sz="2000" b="1" dirty="0" err="1" smtClean="0"/>
              <a:t>Hierro</a:t>
            </a:r>
            <a:r>
              <a:rPr lang="en-US" sz="2000" b="1" dirty="0" smtClean="0"/>
              <a:t> </a:t>
            </a:r>
            <a:r>
              <a:rPr lang="en-US" sz="2000" b="1" dirty="0"/>
              <a:t>(</a:t>
            </a:r>
            <a:r>
              <a:rPr lang="en-US" sz="2000" b="1" dirty="0" err="1"/>
              <a:t>SunActive</a:t>
            </a:r>
            <a:r>
              <a:rPr lang="en-US" sz="2000" b="1" dirty="0"/>
              <a:t>® Fe)</a:t>
            </a:r>
            <a:r>
              <a:rPr lang="en-US" sz="2000" baseline="-25000" dirty="0"/>
              <a:t>‡</a:t>
            </a:r>
            <a:endParaRPr lang="en-US" sz="2000" dirty="0"/>
          </a:p>
          <a:p>
            <a:r>
              <a:rPr lang="en-US" sz="2000" b="1" dirty="0" err="1" smtClean="0"/>
              <a:t>Yodo</a:t>
            </a:r>
            <a:endParaRPr lang="en-US" sz="2000" dirty="0"/>
          </a:p>
          <a:p>
            <a:r>
              <a:rPr lang="en-US" sz="2000" b="1" dirty="0" err="1" smtClean="0"/>
              <a:t>Magnesio</a:t>
            </a:r>
            <a:endParaRPr lang="en-US" sz="2000" dirty="0"/>
          </a:p>
          <a:p>
            <a:r>
              <a:rPr lang="en-US" sz="2000" b="1" dirty="0"/>
              <a:t>Zinc</a:t>
            </a:r>
            <a:endParaRPr lang="en-US" sz="2000" dirty="0"/>
          </a:p>
          <a:p>
            <a:r>
              <a:rPr lang="en-US" sz="2000" b="1" dirty="0" err="1" smtClean="0"/>
              <a:t>Selenio</a:t>
            </a:r>
            <a:endParaRPr lang="en-US" sz="2000" b="1" dirty="0" smtClean="0"/>
          </a:p>
          <a:p>
            <a:r>
              <a:rPr lang="en-US" sz="2000" b="1" dirty="0" err="1" smtClean="0"/>
              <a:t>Cobre</a:t>
            </a:r>
            <a:r>
              <a:rPr lang="en-US" sz="2000" dirty="0"/>
              <a:t> </a:t>
            </a:r>
          </a:p>
          <a:p>
            <a:r>
              <a:rPr lang="en-US" sz="2000" b="1" dirty="0" err="1" smtClean="0"/>
              <a:t>Manganeso</a:t>
            </a:r>
            <a:endParaRPr lang="en-US" sz="2000" dirty="0"/>
          </a:p>
          <a:p>
            <a:r>
              <a:rPr lang="en-US" sz="2000" b="1" dirty="0" err="1" smtClean="0"/>
              <a:t>Cromo</a:t>
            </a:r>
            <a:endParaRPr lang="en-US" sz="2000" dirty="0"/>
          </a:p>
          <a:p>
            <a:r>
              <a:rPr lang="en-US" sz="2000" b="1" dirty="0" err="1" smtClean="0"/>
              <a:t>Potasio</a:t>
            </a:r>
            <a:endParaRPr lang="en-US" sz="4400" dirty="0" smtClean="0"/>
          </a:p>
        </p:txBody>
      </p:sp>
      <p:sp>
        <p:nvSpPr>
          <p:cNvPr id="2" name="Date Placeholder 1"/>
          <p:cNvSpPr>
            <a:spLocks noGrp="1"/>
          </p:cNvSpPr>
          <p:nvPr>
            <p:ph type="dt" sz="half" idx="10"/>
          </p:nvPr>
        </p:nvSpPr>
        <p:spPr/>
        <p:txBody>
          <a:bodyPr/>
          <a:lstStyle/>
          <a:p>
            <a:fld id="{E0CCE87A-F71A-40CE-91EE-E6D1C0CAB299}" type="datetime1">
              <a:rPr lang="en-US" smtClean="0">
                <a:solidFill>
                  <a:srgbClr val="FFFFFF"/>
                </a:solidFill>
              </a:rPr>
              <a:pPr/>
              <a:t>2/27/2015</a:t>
            </a:fld>
            <a:endParaRPr lang="en-US">
              <a:solidFill>
                <a:srgbClr val="FFFFFF"/>
              </a:solidFill>
            </a:endParaRPr>
          </a:p>
        </p:txBody>
      </p:sp>
      <p:sp>
        <p:nvSpPr>
          <p:cNvPr id="4" name="Slide Number Placeholder 3"/>
          <p:cNvSpPr>
            <a:spLocks noGrp="1"/>
          </p:cNvSpPr>
          <p:nvPr>
            <p:ph type="sldNum" sz="quarter" idx="12"/>
          </p:nvPr>
        </p:nvSpPr>
        <p:spPr/>
        <p:txBody>
          <a:bodyPr/>
          <a:lstStyle/>
          <a:p>
            <a:fld id="{F5560FCA-E246-46BD-A729-B3F02DB82209}" type="slidenum">
              <a:rPr lang="en-US" smtClean="0">
                <a:solidFill>
                  <a:srgbClr val="FFFFFF"/>
                </a:solidFill>
              </a:rPr>
              <a:pPr/>
              <a:t>34</a:t>
            </a:fld>
            <a:endParaRPr lang="en-US">
              <a:solidFill>
                <a:srgbClr val="FFFFFF"/>
              </a:solidFill>
            </a:endParaRPr>
          </a:p>
        </p:txBody>
      </p:sp>
    </p:spTree>
    <p:extLst>
      <p:ext uri="{BB962C8B-B14F-4D97-AF65-F5344CB8AC3E}">
        <p14:creationId xmlns:p14="http://schemas.microsoft.com/office/powerpoint/2010/main" val="1128347526"/>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57200" y="228600"/>
            <a:ext cx="8229600" cy="762000"/>
          </a:xfrm>
          <a:solidFill>
            <a:srgbClr val="FF66FF"/>
          </a:solidFill>
        </p:spPr>
        <p:txBody>
          <a:bodyPr>
            <a:normAutofit/>
          </a:bodyPr>
          <a:lstStyle/>
          <a:p>
            <a:r>
              <a:rPr lang="en-US" sz="3000" dirty="0" smtClean="0">
                <a:solidFill>
                  <a:schemeClr val="tx1"/>
                </a:solidFill>
              </a:rPr>
              <a:t>BENEFICIOS MÁS ALLÁ DE LOS HUESOS</a:t>
            </a:r>
            <a:endParaRPr lang="en-US" sz="3000" dirty="0">
              <a:solidFill>
                <a:schemeClr val="tx1"/>
              </a:solidFill>
            </a:endParaRPr>
          </a:p>
        </p:txBody>
      </p:sp>
      <p:sp>
        <p:nvSpPr>
          <p:cNvPr id="16" name="Content Placeholder 15"/>
          <p:cNvSpPr>
            <a:spLocks noGrp="1"/>
          </p:cNvSpPr>
          <p:nvPr>
            <p:ph sz="half" idx="1"/>
          </p:nvPr>
        </p:nvSpPr>
        <p:spPr>
          <a:xfrm>
            <a:off x="457200" y="1600200"/>
            <a:ext cx="4572000" cy="4525963"/>
          </a:xfrm>
        </p:spPr>
        <p:txBody>
          <a:bodyPr>
            <a:normAutofit fontScale="85000" lnSpcReduction="10000"/>
          </a:bodyPr>
          <a:lstStyle/>
          <a:p>
            <a:r>
              <a:rPr lang="en-US" dirty="0" err="1" smtClean="0"/>
              <a:t>Hecho</a:t>
            </a:r>
            <a:r>
              <a:rPr lang="en-US" dirty="0" smtClean="0"/>
              <a:t> con D3 y K2</a:t>
            </a:r>
          </a:p>
          <a:p>
            <a:r>
              <a:rPr lang="en-US" dirty="0" err="1" smtClean="0"/>
              <a:t>Beneficios</a:t>
            </a:r>
            <a:r>
              <a:rPr lang="en-US" dirty="0" smtClean="0"/>
              <a:t>: </a:t>
            </a:r>
            <a:r>
              <a:rPr lang="en-GB" sz="2400" dirty="0" err="1" smtClean="0"/>
              <a:t>Contribuye</a:t>
            </a:r>
            <a:r>
              <a:rPr lang="en-GB" sz="2400" dirty="0" smtClean="0"/>
              <a:t>:</a:t>
            </a:r>
            <a:endParaRPr lang="en-US" sz="2400" dirty="0"/>
          </a:p>
          <a:p>
            <a:pPr lvl="1"/>
            <a:r>
              <a:rPr lang="es-ES" dirty="0" smtClean="0"/>
              <a:t>a la normal absorción y retención del calcio y fósforo</a:t>
            </a:r>
          </a:p>
          <a:p>
            <a:pPr lvl="1"/>
            <a:r>
              <a:rPr lang="en-GB" dirty="0" smtClean="0"/>
              <a:t>a </a:t>
            </a:r>
            <a:r>
              <a:rPr lang="en-GB" dirty="0" err="1" smtClean="0"/>
              <a:t>mantener</a:t>
            </a:r>
            <a:r>
              <a:rPr lang="en-GB" dirty="0" smtClean="0"/>
              <a:t> </a:t>
            </a:r>
            <a:r>
              <a:rPr lang="en-GB" dirty="0" err="1" smtClean="0"/>
              <a:t>niveles</a:t>
            </a:r>
            <a:r>
              <a:rPr lang="en-GB" dirty="0" smtClean="0"/>
              <a:t> </a:t>
            </a:r>
            <a:r>
              <a:rPr lang="en-GB" dirty="0" err="1" smtClean="0"/>
              <a:t>normales</a:t>
            </a:r>
            <a:r>
              <a:rPr lang="en-GB" dirty="0" smtClean="0"/>
              <a:t> de </a:t>
            </a:r>
            <a:r>
              <a:rPr lang="en-GB" dirty="0" err="1" smtClean="0"/>
              <a:t>calcio</a:t>
            </a:r>
            <a:r>
              <a:rPr lang="en-GB" dirty="0" smtClean="0"/>
              <a:t> en la </a:t>
            </a:r>
            <a:r>
              <a:rPr lang="en-GB" dirty="0" err="1" smtClean="0"/>
              <a:t>sangre</a:t>
            </a:r>
            <a:endParaRPr lang="en-US" dirty="0" smtClean="0"/>
          </a:p>
          <a:p>
            <a:pPr lvl="1"/>
            <a:r>
              <a:rPr lang="en-US" dirty="0" smtClean="0"/>
              <a:t>a</a:t>
            </a:r>
            <a:r>
              <a:rPr lang="es-ES" dirty="0" smtClean="0"/>
              <a:t> mantener normales los huesos, las funciones musculares y los dientes</a:t>
            </a:r>
          </a:p>
          <a:p>
            <a:pPr lvl="1"/>
            <a:r>
              <a:rPr lang="en-GB" dirty="0" smtClean="0"/>
              <a:t>al normal </a:t>
            </a:r>
            <a:r>
              <a:rPr lang="en-GB" dirty="0" err="1" smtClean="0"/>
              <a:t>funcionamiento</a:t>
            </a:r>
            <a:r>
              <a:rPr lang="en-GB" dirty="0" smtClean="0"/>
              <a:t> del </a:t>
            </a:r>
            <a:r>
              <a:rPr lang="en-GB" dirty="0" err="1" smtClean="0"/>
              <a:t>sistema</a:t>
            </a:r>
            <a:r>
              <a:rPr lang="en-GB" dirty="0" smtClean="0"/>
              <a:t> </a:t>
            </a:r>
            <a:r>
              <a:rPr lang="en-GB" dirty="0" err="1" smtClean="0"/>
              <a:t>inmunitario</a:t>
            </a:r>
            <a:endParaRPr lang="en-US" dirty="0"/>
          </a:p>
          <a:p>
            <a:pPr lvl="1"/>
            <a:r>
              <a:rPr lang="en-GB" dirty="0" smtClean="0"/>
              <a:t>al </a:t>
            </a:r>
            <a:r>
              <a:rPr lang="en-GB" dirty="0" err="1" smtClean="0"/>
              <a:t>proceso</a:t>
            </a:r>
            <a:r>
              <a:rPr lang="en-GB" dirty="0" smtClean="0"/>
              <a:t> de </a:t>
            </a:r>
            <a:r>
              <a:rPr lang="en-GB" dirty="0" err="1" smtClean="0"/>
              <a:t>división</a:t>
            </a:r>
            <a:r>
              <a:rPr lang="en-GB" dirty="0" smtClean="0"/>
              <a:t> </a:t>
            </a:r>
            <a:r>
              <a:rPr lang="en-GB" dirty="0" err="1" smtClean="0"/>
              <a:t>celular</a:t>
            </a:r>
            <a:endParaRPr lang="en-US" dirty="0"/>
          </a:p>
          <a:p>
            <a:pPr lvl="1"/>
            <a:r>
              <a:rPr lang="en-GB" dirty="0" smtClean="0"/>
              <a:t>a la normal </a:t>
            </a:r>
            <a:r>
              <a:rPr lang="en-GB" dirty="0" err="1" smtClean="0"/>
              <a:t>coagulación</a:t>
            </a:r>
            <a:endParaRPr lang="en-US" dirty="0"/>
          </a:p>
        </p:txBody>
      </p:sp>
      <p:sp>
        <p:nvSpPr>
          <p:cNvPr id="2" name="Date Placeholder 1"/>
          <p:cNvSpPr>
            <a:spLocks noGrp="1"/>
          </p:cNvSpPr>
          <p:nvPr>
            <p:ph type="dt" sz="half" idx="10"/>
          </p:nvPr>
        </p:nvSpPr>
        <p:spPr/>
        <p:txBody>
          <a:bodyPr/>
          <a:lstStyle/>
          <a:p>
            <a:fld id="{E0CCE87A-F71A-40CE-91EE-E6D1C0CAB299}" type="datetime1">
              <a:rPr lang="en-US" smtClean="0">
                <a:solidFill>
                  <a:srgbClr val="FFFFFF"/>
                </a:solidFill>
              </a:rPr>
              <a:pPr/>
              <a:t>2/27/2015</a:t>
            </a:fld>
            <a:endParaRPr lang="en-US">
              <a:solidFill>
                <a:srgbClr val="FFFFFF"/>
              </a:solidFill>
            </a:endParaRPr>
          </a:p>
        </p:txBody>
      </p:sp>
      <p:sp>
        <p:nvSpPr>
          <p:cNvPr id="4" name="Slide Number Placeholder 3"/>
          <p:cNvSpPr>
            <a:spLocks noGrp="1"/>
          </p:cNvSpPr>
          <p:nvPr>
            <p:ph type="sldNum" sz="quarter" idx="12"/>
          </p:nvPr>
        </p:nvSpPr>
        <p:spPr/>
        <p:txBody>
          <a:bodyPr/>
          <a:lstStyle/>
          <a:p>
            <a:fld id="{F5560FCA-E246-46BD-A729-B3F02DB82209}" type="slidenum">
              <a:rPr lang="en-US" smtClean="0">
                <a:solidFill>
                  <a:srgbClr val="FFFFFF"/>
                </a:solidFill>
              </a:rPr>
              <a:pPr/>
              <a:t>35</a:t>
            </a:fld>
            <a:endParaRPr lang="en-US">
              <a:solidFill>
                <a:srgbClr val="FFFFFF"/>
              </a:solidFill>
            </a:endParaRPr>
          </a:p>
        </p:txBody>
      </p:sp>
      <p:sp>
        <p:nvSpPr>
          <p:cNvPr id="20" name="Title 14"/>
          <p:cNvSpPr txBox="1">
            <a:spLocks/>
          </p:cNvSpPr>
          <p:nvPr/>
        </p:nvSpPr>
        <p:spPr>
          <a:xfrm>
            <a:off x="76200" y="990600"/>
            <a:ext cx="8839200" cy="609600"/>
          </a:xfrm>
          <a:prstGeom prst="rect">
            <a:avLst/>
          </a:prstGeom>
        </p:spPr>
        <p:txBody>
          <a:bodyPr vert="horz" anchor="ctr">
            <a:normAutofit fontScale="97500"/>
            <a:scene3d>
              <a:camera prst="orthographicFront"/>
              <a:lightRig rig="soft" dir="t">
                <a:rot lat="0" lon="0" rev="16800000"/>
              </a:lightRig>
            </a:scene3d>
            <a:sp3d prstMaterial="softEdge">
              <a:bevelT w="38100" h="38100"/>
            </a:sp3d>
          </a:bodyPr>
          <a:lstStyle/>
          <a:p>
            <a:pPr algn="ctr">
              <a:spcBef>
                <a:spcPct val="0"/>
              </a:spcBef>
            </a:pPr>
            <a:r>
              <a:rPr lang="en-US" sz="2800" b="1" dirty="0" smtClean="0">
                <a:ln w="6350">
                  <a:noFill/>
                </a:ln>
                <a:solidFill>
                  <a:srgbClr val="FFC000"/>
                </a:solidFill>
                <a:effectLst>
                  <a:outerShdw blurRad="114300" dist="101600" dir="2700000" algn="tl" rotWithShape="0">
                    <a:srgbClr val="000000">
                      <a:alpha val="40000"/>
                    </a:srgbClr>
                  </a:outerShdw>
                </a:effectLst>
                <a:latin typeface="+mj-lt"/>
                <a:ea typeface="+mj-ea"/>
                <a:cs typeface="+mj-cs"/>
              </a:rPr>
              <a:t>ISOTONIX VITAMINA D3 con K2</a:t>
            </a:r>
            <a:endParaRPr lang="en-US" sz="2800" dirty="0" smtClean="0">
              <a:solidFill>
                <a:srgbClr val="FFC000"/>
              </a:solidFill>
              <a:latin typeface="Lucida Sans (Headings)"/>
            </a:endParaRPr>
          </a:p>
        </p:txBody>
      </p:sp>
      <p:sp>
        <p:nvSpPr>
          <p:cNvPr id="21" name="TextBox 20"/>
          <p:cNvSpPr txBox="1"/>
          <p:nvPr/>
        </p:nvSpPr>
        <p:spPr>
          <a:xfrm>
            <a:off x="1475656" y="6036723"/>
            <a:ext cx="7211144" cy="369332"/>
          </a:xfrm>
          <a:prstGeom prst="rect">
            <a:avLst/>
          </a:prstGeom>
          <a:noFill/>
        </p:spPr>
        <p:txBody>
          <a:bodyPr wrap="square" rtlCol="0">
            <a:spAutoFit/>
          </a:bodyPr>
          <a:lstStyle/>
          <a:p>
            <a:r>
              <a:rPr lang="en-US" dirty="0" smtClean="0"/>
              <a:t>30 </a:t>
            </a:r>
            <a:r>
              <a:rPr lang="en-US" dirty="0" err="1" smtClean="0"/>
              <a:t>Porciones</a:t>
            </a:r>
            <a:r>
              <a:rPr lang="en-US" dirty="0" smtClean="0"/>
              <a:t> </a:t>
            </a:r>
            <a:r>
              <a:rPr lang="en-US" dirty="0" err="1" smtClean="0"/>
              <a:t>Código</a:t>
            </a:r>
            <a:r>
              <a:rPr lang="en-US" dirty="0" smtClean="0"/>
              <a:t> EU13072 CU €19,50 PSV €27,30 BV 13.50</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4340" y="1263869"/>
            <a:ext cx="2609660" cy="4800600"/>
          </a:xfrm>
          <a:prstGeom prst="rect">
            <a:avLst/>
          </a:prstGeom>
        </p:spPr>
      </p:pic>
    </p:spTree>
    <p:extLst>
      <p:ext uri="{BB962C8B-B14F-4D97-AF65-F5344CB8AC3E}">
        <p14:creationId xmlns:p14="http://schemas.microsoft.com/office/powerpoint/2010/main" val="2223112817"/>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fontScale="90000"/>
          </a:bodyPr>
          <a:lstStyle/>
          <a:p>
            <a:r>
              <a:rPr lang="en-US" dirty="0" smtClean="0"/>
              <a:t>¿</a:t>
            </a:r>
            <a:r>
              <a:rPr lang="en-US" dirty="0" err="1" smtClean="0"/>
              <a:t>Qué</a:t>
            </a:r>
            <a:r>
              <a:rPr lang="en-US" dirty="0" smtClean="0"/>
              <a:t> </a:t>
            </a:r>
            <a:r>
              <a:rPr lang="en-US" dirty="0" err="1" smtClean="0"/>
              <a:t>hace</a:t>
            </a:r>
            <a:r>
              <a:rPr lang="en-US" dirty="0" smtClean="0"/>
              <a:t> </a:t>
            </a:r>
            <a:r>
              <a:rPr lang="en-US" dirty="0" err="1" smtClean="0"/>
              <a:t>que</a:t>
            </a:r>
            <a:r>
              <a:rPr lang="en-US" dirty="0" smtClean="0"/>
              <a:t> </a:t>
            </a:r>
            <a:r>
              <a:rPr lang="en-US" dirty="0" err="1" smtClean="0"/>
              <a:t>este</a:t>
            </a:r>
            <a:r>
              <a:rPr lang="en-US" dirty="0" smtClean="0"/>
              <a:t> </a:t>
            </a:r>
            <a:r>
              <a:rPr lang="en-US" dirty="0" err="1" smtClean="0"/>
              <a:t>producto</a:t>
            </a:r>
            <a:r>
              <a:rPr lang="en-US" dirty="0" smtClean="0"/>
              <a:t> sea </a:t>
            </a:r>
            <a:r>
              <a:rPr lang="en-US" dirty="0" err="1" smtClean="0"/>
              <a:t>único</a:t>
            </a:r>
            <a:r>
              <a:rPr lang="en-US" dirty="0" smtClean="0"/>
              <a:t>?</a:t>
            </a:r>
            <a:endParaRPr lang="en-US" dirty="0"/>
          </a:p>
        </p:txBody>
      </p:sp>
      <p:sp>
        <p:nvSpPr>
          <p:cNvPr id="12" name="Content Placeholder 11"/>
          <p:cNvSpPr>
            <a:spLocks noGrp="1"/>
          </p:cNvSpPr>
          <p:nvPr>
            <p:ph idx="1"/>
          </p:nvPr>
        </p:nvSpPr>
        <p:spPr>
          <a:xfrm>
            <a:off x="457200" y="1672803"/>
            <a:ext cx="8229600" cy="4708525"/>
          </a:xfrm>
        </p:spPr>
        <p:txBody>
          <a:bodyPr>
            <a:normAutofit/>
          </a:bodyPr>
          <a:lstStyle/>
          <a:p>
            <a:pPr>
              <a:buFont typeface="Arial" pitchFamily="34" charset="0"/>
              <a:buChar char="•"/>
            </a:pPr>
            <a:r>
              <a:rPr lang="en-US" dirty="0" err="1" smtClean="0"/>
              <a:t>Contiene</a:t>
            </a:r>
            <a:r>
              <a:rPr lang="en-US" dirty="0" smtClean="0"/>
              <a:t> </a:t>
            </a:r>
            <a:r>
              <a:rPr lang="en-US" dirty="0" err="1" smtClean="0"/>
              <a:t>vitamina</a:t>
            </a:r>
            <a:r>
              <a:rPr lang="en-US" dirty="0" smtClean="0"/>
              <a:t> D3, la forma </a:t>
            </a:r>
            <a:r>
              <a:rPr lang="en-US" dirty="0" err="1" smtClean="0"/>
              <a:t>metabólicamente</a:t>
            </a:r>
            <a:r>
              <a:rPr lang="en-US" dirty="0" smtClean="0"/>
              <a:t> </a:t>
            </a:r>
            <a:r>
              <a:rPr lang="en-US" dirty="0" err="1" smtClean="0"/>
              <a:t>activa</a:t>
            </a:r>
            <a:r>
              <a:rPr lang="en-US" dirty="0" smtClean="0"/>
              <a:t> de la </a:t>
            </a:r>
            <a:r>
              <a:rPr lang="en-US" dirty="0" err="1" smtClean="0"/>
              <a:t>vitamina</a:t>
            </a:r>
            <a:r>
              <a:rPr lang="en-US" dirty="0" smtClean="0"/>
              <a:t> D</a:t>
            </a:r>
          </a:p>
          <a:p>
            <a:pPr>
              <a:buFont typeface="Arial" pitchFamily="34" charset="0"/>
              <a:buChar char="•"/>
            </a:pPr>
            <a:r>
              <a:rPr lang="en-GB" dirty="0" err="1" smtClean="0"/>
              <a:t>Contiene</a:t>
            </a:r>
            <a:r>
              <a:rPr lang="en-GB" dirty="0" smtClean="0"/>
              <a:t> 50 mcg (2000 UI) de </a:t>
            </a:r>
            <a:r>
              <a:rPr lang="en-GB" dirty="0" err="1" smtClean="0"/>
              <a:t>vitamina</a:t>
            </a:r>
            <a:r>
              <a:rPr lang="en-GB" dirty="0" smtClean="0"/>
              <a:t> D</a:t>
            </a:r>
          </a:p>
          <a:p>
            <a:pPr>
              <a:buFont typeface="Arial" pitchFamily="34" charset="0"/>
              <a:buChar char="•"/>
            </a:pPr>
            <a:r>
              <a:rPr lang="en-GB" dirty="0" err="1" smtClean="0"/>
              <a:t>Contiene</a:t>
            </a:r>
            <a:r>
              <a:rPr lang="en-GB" dirty="0" smtClean="0"/>
              <a:t> </a:t>
            </a:r>
            <a:r>
              <a:rPr lang="en-GB" dirty="0" err="1" smtClean="0"/>
              <a:t>Vitamina</a:t>
            </a:r>
            <a:r>
              <a:rPr lang="en-GB" dirty="0" smtClean="0"/>
              <a:t> K2 </a:t>
            </a:r>
            <a:r>
              <a:rPr lang="en-GB" dirty="0" err="1" smtClean="0"/>
              <a:t>que</a:t>
            </a:r>
            <a:r>
              <a:rPr lang="en-GB" dirty="0" smtClean="0"/>
              <a:t> </a:t>
            </a:r>
            <a:r>
              <a:rPr lang="en-GB" dirty="0" err="1" smtClean="0"/>
              <a:t>junto</a:t>
            </a:r>
            <a:r>
              <a:rPr lang="en-GB" dirty="0" smtClean="0"/>
              <a:t> con la D3 </a:t>
            </a:r>
            <a:r>
              <a:rPr lang="en-GB" dirty="0" err="1" smtClean="0"/>
              <a:t>operan</a:t>
            </a:r>
            <a:r>
              <a:rPr lang="en-GB" dirty="0" smtClean="0"/>
              <a:t> </a:t>
            </a:r>
            <a:r>
              <a:rPr lang="en-GB" dirty="0" err="1" smtClean="0"/>
              <a:t>sinérgicamente</a:t>
            </a:r>
            <a:r>
              <a:rPr lang="en-GB" dirty="0" smtClean="0"/>
              <a:t> </a:t>
            </a:r>
            <a:r>
              <a:rPr lang="en-GB" dirty="0" err="1" smtClean="0"/>
              <a:t>para</a:t>
            </a:r>
            <a:r>
              <a:rPr lang="en-GB" dirty="0" smtClean="0"/>
              <a:t> </a:t>
            </a:r>
            <a:r>
              <a:rPr lang="en-GB" dirty="0" err="1" smtClean="0"/>
              <a:t>mantener</a:t>
            </a:r>
            <a:r>
              <a:rPr lang="en-GB" dirty="0" smtClean="0"/>
              <a:t> la </a:t>
            </a:r>
            <a:r>
              <a:rPr lang="en-GB" dirty="0" err="1" smtClean="0"/>
              <a:t>salud</a:t>
            </a:r>
            <a:r>
              <a:rPr lang="en-GB" dirty="0" smtClean="0"/>
              <a:t> normal de los </a:t>
            </a:r>
            <a:r>
              <a:rPr lang="en-GB" dirty="0" err="1" smtClean="0"/>
              <a:t>huesos</a:t>
            </a:r>
            <a:endParaRPr lang="en-US" dirty="0" smtClean="0"/>
          </a:p>
          <a:p>
            <a:pPr>
              <a:buFont typeface="Arial" pitchFamily="34" charset="0"/>
              <a:buChar char="•"/>
            </a:pPr>
            <a:r>
              <a:rPr lang="en-US" dirty="0" err="1" smtClean="0"/>
              <a:t>Cuenta</a:t>
            </a:r>
            <a:r>
              <a:rPr lang="en-US" dirty="0" smtClean="0"/>
              <a:t> con el </a:t>
            </a:r>
            <a:r>
              <a:rPr lang="en-US" dirty="0" err="1" smtClean="0"/>
              <a:t>sistema</a:t>
            </a:r>
            <a:r>
              <a:rPr lang="en-US" dirty="0" smtClean="0"/>
              <a:t> de </a:t>
            </a:r>
            <a:r>
              <a:rPr lang="en-US" dirty="0" err="1" smtClean="0"/>
              <a:t>absorción</a:t>
            </a:r>
            <a:r>
              <a:rPr lang="en-US" dirty="0" smtClean="0"/>
              <a:t> superior de </a:t>
            </a:r>
            <a:r>
              <a:rPr lang="en-US" dirty="0" err="1" smtClean="0"/>
              <a:t>Isotonix</a:t>
            </a:r>
            <a:endParaRPr lang="en-US" dirty="0"/>
          </a:p>
          <a:p>
            <a:pPr>
              <a:buFont typeface="Arial" pitchFamily="34" charset="0"/>
              <a:buChar char="•"/>
            </a:pPr>
            <a:endParaRPr lang="en-US" sz="2800" dirty="0" smtClean="0"/>
          </a:p>
          <a:p>
            <a:endParaRPr lang="en-US" dirty="0"/>
          </a:p>
        </p:txBody>
      </p:sp>
      <p:sp>
        <p:nvSpPr>
          <p:cNvPr id="2" name="Date Placeholder 1"/>
          <p:cNvSpPr>
            <a:spLocks noGrp="1"/>
          </p:cNvSpPr>
          <p:nvPr>
            <p:ph type="dt" sz="half" idx="10"/>
          </p:nvPr>
        </p:nvSpPr>
        <p:spPr/>
        <p:txBody>
          <a:bodyPr/>
          <a:lstStyle/>
          <a:p>
            <a:fld id="{E0CCE87A-F71A-40CE-91EE-E6D1C0CAB299}" type="datetime1">
              <a:rPr lang="en-US" smtClean="0">
                <a:solidFill>
                  <a:srgbClr val="FFFFFF"/>
                </a:solidFill>
              </a:rPr>
              <a:pPr/>
              <a:t>2/27/2015</a:t>
            </a:fld>
            <a:endParaRPr lang="en-US">
              <a:solidFill>
                <a:srgbClr val="FFFFFF"/>
              </a:solidFill>
            </a:endParaRPr>
          </a:p>
        </p:txBody>
      </p:sp>
      <p:sp>
        <p:nvSpPr>
          <p:cNvPr id="4" name="Slide Number Placeholder 3"/>
          <p:cNvSpPr>
            <a:spLocks noGrp="1"/>
          </p:cNvSpPr>
          <p:nvPr>
            <p:ph type="sldNum" sz="quarter" idx="12"/>
          </p:nvPr>
        </p:nvSpPr>
        <p:spPr/>
        <p:txBody>
          <a:bodyPr/>
          <a:lstStyle/>
          <a:p>
            <a:fld id="{F5560FCA-E246-46BD-A729-B3F02DB82209}" type="slidenum">
              <a:rPr lang="en-US" smtClean="0">
                <a:solidFill>
                  <a:srgbClr val="FFFFFF"/>
                </a:solidFill>
              </a:rPr>
              <a:pPr/>
              <a:t>36</a:t>
            </a:fld>
            <a:endParaRPr lang="en-US">
              <a:solidFill>
                <a:srgbClr val="FFFFFF"/>
              </a:solidFill>
            </a:endParaRPr>
          </a:p>
        </p:txBody>
      </p:sp>
      <p:sp>
        <p:nvSpPr>
          <p:cNvPr id="5" name="Rectangle 4"/>
          <p:cNvSpPr/>
          <p:nvPr/>
        </p:nvSpPr>
        <p:spPr>
          <a:xfrm>
            <a:off x="228600" y="0"/>
            <a:ext cx="8915400" cy="369332"/>
          </a:xfrm>
          <a:prstGeom prst="rect">
            <a:avLst/>
          </a:prstGeom>
        </p:spPr>
        <p:txBody>
          <a:bodyPr wrap="square">
            <a:spAutoFit/>
          </a:bodyPr>
          <a:lstStyle/>
          <a:p>
            <a:pPr algn="ctr"/>
            <a:endParaRPr lang="en-US" dirty="0" smtClean="0"/>
          </a:p>
        </p:txBody>
      </p:sp>
    </p:spTree>
    <p:extLst>
      <p:ext uri="{BB962C8B-B14F-4D97-AF65-F5344CB8AC3E}">
        <p14:creationId xmlns:p14="http://schemas.microsoft.com/office/powerpoint/2010/main" val="2949316816"/>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9762"/>
            <a:ext cx="8229600" cy="1012974"/>
          </a:xfrm>
        </p:spPr>
        <p:txBody>
          <a:bodyPr>
            <a:normAutofit/>
          </a:bodyPr>
          <a:lstStyle/>
          <a:p>
            <a:r>
              <a:rPr lang="en-US" dirty="0" err="1" smtClean="0"/>
              <a:t>Ingredientes</a:t>
            </a:r>
            <a:r>
              <a:rPr lang="en-US" dirty="0" smtClean="0"/>
              <a:t> Clave:</a:t>
            </a:r>
            <a:endParaRPr lang="en-US" dirty="0"/>
          </a:p>
        </p:txBody>
      </p:sp>
      <p:sp>
        <p:nvSpPr>
          <p:cNvPr id="7" name="Content Placeholder 6"/>
          <p:cNvSpPr>
            <a:spLocks noGrp="1"/>
          </p:cNvSpPr>
          <p:nvPr>
            <p:ph idx="1"/>
          </p:nvPr>
        </p:nvSpPr>
        <p:spPr>
          <a:xfrm>
            <a:off x="457200" y="1219200"/>
            <a:ext cx="8229600" cy="5090160"/>
          </a:xfrm>
        </p:spPr>
        <p:txBody>
          <a:bodyPr>
            <a:normAutofit fontScale="85000" lnSpcReduction="20000"/>
          </a:bodyPr>
          <a:lstStyle/>
          <a:p>
            <a:pPr lvl="0"/>
            <a:r>
              <a:rPr lang="es-MX" b="1" dirty="0" smtClean="0"/>
              <a:t>Vitamina D3 (</a:t>
            </a:r>
            <a:r>
              <a:rPr lang="es-MX" b="1" dirty="0" err="1" smtClean="0"/>
              <a:t>Colecalciferol</a:t>
            </a:r>
            <a:r>
              <a:rPr lang="es-MX" b="1" dirty="0" smtClean="0"/>
              <a:t>)</a:t>
            </a:r>
            <a:r>
              <a:rPr lang="es-MX" dirty="0" smtClean="0"/>
              <a:t> </a:t>
            </a:r>
            <a:endParaRPr lang="es-ES" sz="1400" dirty="0" smtClean="0"/>
          </a:p>
          <a:p>
            <a:pPr lvl="1"/>
            <a:r>
              <a:rPr lang="es-MX" dirty="0" smtClean="0"/>
              <a:t>se encuentra naturalmente en algunos alimentos como el pescado, huevo, leche y jugo de naranja </a:t>
            </a:r>
            <a:endParaRPr lang="es-ES" sz="1400" dirty="0" smtClean="0"/>
          </a:p>
          <a:p>
            <a:pPr lvl="1"/>
            <a:r>
              <a:rPr lang="es-MX" dirty="0" smtClean="0"/>
              <a:t>se produce en el organismo cuando la piel entra en contacto con la luz solar, lo que activa la síntesis de la vitamina </a:t>
            </a:r>
            <a:endParaRPr lang="es-ES" sz="1400" dirty="0" smtClean="0"/>
          </a:p>
          <a:p>
            <a:pPr lvl="1"/>
            <a:r>
              <a:rPr lang="es-MX" dirty="0" smtClean="0"/>
              <a:t>la vitamina D promueve una absorción eficiente del calcio y la formación, crecimiento y reparación normales de los huesos </a:t>
            </a:r>
            <a:endParaRPr lang="es-ES" sz="1400" dirty="0" smtClean="0"/>
          </a:p>
          <a:p>
            <a:pPr lvl="1"/>
            <a:r>
              <a:rPr lang="es-MX" dirty="0" smtClean="0"/>
              <a:t>la deficiencia de esta vitamina puede ocurrir debido a factores como la falta de exposición al sol y la síntesis reducida de la vitamina en la piel  </a:t>
            </a:r>
            <a:endParaRPr lang="es-ES" sz="1400" dirty="0" smtClean="0"/>
          </a:p>
          <a:p>
            <a:pPr lvl="0"/>
            <a:r>
              <a:rPr lang="es-MX" b="1" dirty="0" smtClean="0"/>
              <a:t>Vitamina K2</a:t>
            </a:r>
            <a:r>
              <a:rPr lang="es-MX" dirty="0" smtClean="0"/>
              <a:t> </a:t>
            </a:r>
            <a:endParaRPr lang="es-ES" sz="1400" dirty="0" smtClean="0"/>
          </a:p>
          <a:p>
            <a:pPr lvl="1"/>
            <a:r>
              <a:rPr lang="es-MX" dirty="0" smtClean="0"/>
              <a:t>es una vitamina soluble en grasa que se encuentra en las carnes, huevos, lácteos y </a:t>
            </a:r>
            <a:r>
              <a:rPr lang="es-MX" dirty="0" err="1" smtClean="0"/>
              <a:t>natto</a:t>
            </a:r>
            <a:r>
              <a:rPr lang="es-MX" dirty="0" smtClean="0"/>
              <a:t> </a:t>
            </a:r>
            <a:endParaRPr lang="es-ES" sz="1400" dirty="0" smtClean="0"/>
          </a:p>
          <a:p>
            <a:pPr lvl="1"/>
            <a:r>
              <a:rPr lang="es-MX" dirty="0" smtClean="0"/>
              <a:t>el organismo tiene reservas mínimas de la vitamina K, por lo que es clave su consumo con la dieta o mediante complementos </a:t>
            </a:r>
            <a:endParaRPr lang="es-ES" sz="1400" dirty="0" smtClean="0"/>
          </a:p>
          <a:p>
            <a:pPr lvl="1"/>
            <a:r>
              <a:rPr lang="es-MX" dirty="0" smtClean="0"/>
              <a:t>la forma natural de la vitamina K2, conocida como </a:t>
            </a:r>
            <a:r>
              <a:rPr lang="es-MX" dirty="0" err="1" smtClean="0"/>
              <a:t>menaquinone</a:t>
            </a:r>
            <a:r>
              <a:rPr lang="es-MX" dirty="0" smtClean="0"/>
              <a:t> 7 (MK-7), parece contar con una </a:t>
            </a:r>
            <a:r>
              <a:rPr lang="es-MX" dirty="0" err="1" smtClean="0"/>
              <a:t>biodisponibilidad</a:t>
            </a:r>
            <a:r>
              <a:rPr lang="es-MX" dirty="0" smtClean="0"/>
              <a:t> y vida útil en la sangre mayores que la K1 </a:t>
            </a:r>
            <a:endParaRPr lang="es-ES" sz="1400" dirty="0"/>
          </a:p>
        </p:txBody>
      </p:sp>
      <p:sp>
        <p:nvSpPr>
          <p:cNvPr id="2" name="Date Placeholder 1"/>
          <p:cNvSpPr>
            <a:spLocks noGrp="1"/>
          </p:cNvSpPr>
          <p:nvPr>
            <p:ph type="dt" sz="half" idx="10"/>
          </p:nvPr>
        </p:nvSpPr>
        <p:spPr/>
        <p:txBody>
          <a:bodyPr/>
          <a:lstStyle/>
          <a:p>
            <a:fld id="{E0CCE87A-F71A-40CE-91EE-E6D1C0CAB299}" type="datetime1">
              <a:rPr lang="en-US" smtClean="0">
                <a:solidFill>
                  <a:srgbClr val="FFFFFF"/>
                </a:solidFill>
              </a:rPr>
              <a:pPr/>
              <a:t>2/27/2015</a:t>
            </a:fld>
            <a:endParaRPr lang="en-US">
              <a:solidFill>
                <a:srgbClr val="FFFFFF"/>
              </a:solidFill>
            </a:endParaRPr>
          </a:p>
        </p:txBody>
      </p:sp>
      <p:sp>
        <p:nvSpPr>
          <p:cNvPr id="4" name="Slide Number Placeholder 3"/>
          <p:cNvSpPr>
            <a:spLocks noGrp="1"/>
          </p:cNvSpPr>
          <p:nvPr>
            <p:ph type="sldNum" sz="quarter" idx="12"/>
          </p:nvPr>
        </p:nvSpPr>
        <p:spPr/>
        <p:txBody>
          <a:bodyPr/>
          <a:lstStyle/>
          <a:p>
            <a:fld id="{F5560FCA-E246-46BD-A729-B3F02DB82209}" type="slidenum">
              <a:rPr lang="en-US" smtClean="0">
                <a:solidFill>
                  <a:srgbClr val="FFFFFF"/>
                </a:solidFill>
              </a:rPr>
              <a:pPr/>
              <a:t>37</a:t>
            </a:fld>
            <a:endParaRPr lang="en-US">
              <a:solidFill>
                <a:srgbClr val="FFFFFF"/>
              </a:solidFill>
            </a:endParaRPr>
          </a:p>
        </p:txBody>
      </p:sp>
    </p:spTree>
    <p:extLst>
      <p:ext uri="{BB962C8B-B14F-4D97-AF65-F5344CB8AC3E}">
        <p14:creationId xmlns:p14="http://schemas.microsoft.com/office/powerpoint/2010/main" val="1128347526"/>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PIDA HOY MISMO SU ISOTONIX</a:t>
            </a:r>
            <a:endParaRPr lang="en-US" dirty="0"/>
          </a:p>
        </p:txBody>
      </p:sp>
      <p:sp>
        <p:nvSpPr>
          <p:cNvPr id="4" name="Date Placeholder 3"/>
          <p:cNvSpPr>
            <a:spLocks noGrp="1"/>
          </p:cNvSpPr>
          <p:nvPr>
            <p:ph type="dt" sz="half" idx="10"/>
          </p:nvPr>
        </p:nvSpPr>
        <p:spPr/>
        <p:txBody>
          <a:bodyPr/>
          <a:lstStyle/>
          <a:p>
            <a:fld id="{9BCA3EBB-7C90-40F7-87E4-BB9E76DFE276}" type="datetime1">
              <a:rPr lang="en-US" smtClean="0">
                <a:solidFill>
                  <a:srgbClr val="FFFFFF"/>
                </a:solidFill>
              </a:rPr>
              <a:pPr/>
              <a:t>2/27/2015</a:t>
            </a:fld>
            <a:endParaRPr lang="en-US">
              <a:solidFill>
                <a:srgbClr val="FFFFFF"/>
              </a:solidFill>
            </a:endParaRPr>
          </a:p>
        </p:txBody>
      </p:sp>
      <p:sp>
        <p:nvSpPr>
          <p:cNvPr id="6" name="Slide Number Placeholder 5"/>
          <p:cNvSpPr>
            <a:spLocks noGrp="1"/>
          </p:cNvSpPr>
          <p:nvPr>
            <p:ph type="sldNum" sz="quarter" idx="12"/>
          </p:nvPr>
        </p:nvSpPr>
        <p:spPr/>
        <p:txBody>
          <a:bodyPr/>
          <a:lstStyle/>
          <a:p>
            <a:fld id="{E6C93D2E-AFD6-4B73-9692-7376CA159120}" type="slidenum">
              <a:rPr lang="en-US" smtClean="0">
                <a:solidFill>
                  <a:srgbClr val="FFFFFF"/>
                </a:solidFill>
              </a:rPr>
              <a:pPr/>
              <a:t>38</a:t>
            </a:fld>
            <a:endParaRPr lang="en-US">
              <a:solidFill>
                <a:srgbClr val="FFFFFF"/>
              </a:solidFill>
            </a:endParaRPr>
          </a:p>
        </p:txBody>
      </p:sp>
      <p:pic>
        <p:nvPicPr>
          <p:cNvPr id="13" name="Picture 12" descr="GBR_ENG_isotonixLogoWhiteGreen_0112.png"/>
          <p:cNvPicPr>
            <a:picLocks noChangeAspect="1"/>
          </p:cNvPicPr>
          <p:nvPr/>
        </p:nvPicPr>
        <p:blipFill>
          <a:blip r:embed="rId3" cstate="print"/>
          <a:stretch>
            <a:fillRect/>
          </a:stretch>
        </p:blipFill>
        <p:spPr>
          <a:xfrm>
            <a:off x="3059832" y="1196752"/>
            <a:ext cx="2633477" cy="856490"/>
          </a:xfrm>
          <a:prstGeom prst="rect">
            <a:avLst/>
          </a:prstGeom>
        </p:spPr>
      </p:pic>
      <p:pic>
        <p:nvPicPr>
          <p:cNvPr id="8"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1916832"/>
            <a:ext cx="3777552" cy="43434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2" y="2708920"/>
            <a:ext cx="1888502" cy="3473995"/>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41633" t="5915" r="38303" b="18875"/>
          <a:stretch/>
        </p:blipFill>
        <p:spPr>
          <a:xfrm>
            <a:off x="6444208" y="2348880"/>
            <a:ext cx="1261241" cy="3140069"/>
          </a:xfrm>
          <a:prstGeom prst="rect">
            <a:avLst/>
          </a:prstGeom>
        </p:spPr>
      </p:pic>
      <p:pic>
        <p:nvPicPr>
          <p:cNvPr id="12"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08" y="2852936"/>
            <a:ext cx="1278208" cy="4241059"/>
          </a:xfrm>
          <a:prstGeom prst="rect">
            <a:avLst/>
          </a:prstGeom>
        </p:spPr>
      </p:pic>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rrowheads="1"/>
          </p:cNvSpPr>
          <p:nvPr>
            <p:ph type="title"/>
          </p:nvPr>
        </p:nvSpPr>
        <p:spPr>
          <a:xfrm>
            <a:off x="0" y="188640"/>
            <a:ext cx="8856984" cy="1143000"/>
          </a:xfrm>
        </p:spPr>
        <p:txBody>
          <a:bodyPr>
            <a:normAutofit fontScale="90000"/>
          </a:bodyPr>
          <a:lstStyle/>
          <a:p>
            <a:pPr eaLnBrk="1" hangingPunct="1">
              <a:defRPr/>
            </a:pPr>
            <a:r>
              <a:rPr lang="es-DO" sz="4000" dirty="0" smtClean="0"/>
              <a:t>¿Por qué no todos nuestros productos son isotónicos?</a:t>
            </a:r>
          </a:p>
        </p:txBody>
      </p:sp>
      <p:sp>
        <p:nvSpPr>
          <p:cNvPr id="302083" name="Rectangle 3"/>
          <p:cNvSpPr>
            <a:spLocks noGrp="1" noChangeArrowheads="1"/>
          </p:cNvSpPr>
          <p:nvPr>
            <p:ph type="body" idx="1"/>
          </p:nvPr>
        </p:nvSpPr>
        <p:spPr>
          <a:xfrm>
            <a:off x="457200" y="1672803"/>
            <a:ext cx="8229600" cy="4708525"/>
          </a:xfrm>
        </p:spPr>
        <p:txBody>
          <a:bodyPr>
            <a:normAutofit/>
          </a:bodyPr>
          <a:lstStyle/>
          <a:p>
            <a:pPr eaLnBrk="1" hangingPunct="1">
              <a:defRPr/>
            </a:pPr>
            <a:r>
              <a:rPr lang="es-DO" dirty="0" smtClean="0"/>
              <a:t>Algunos ingredientes no son dispersables o solubles en agua </a:t>
            </a:r>
          </a:p>
          <a:p>
            <a:pPr eaLnBrk="1" hangingPunct="1">
              <a:defRPr/>
            </a:pPr>
            <a:r>
              <a:rPr lang="es-DO" dirty="0" smtClean="0"/>
              <a:t>Algunos ingredientes tienen un olor o sabor que no puede ser disfrazado fácilmente</a:t>
            </a:r>
          </a:p>
          <a:p>
            <a:pPr eaLnBrk="1" hangingPunct="1">
              <a:defRPr/>
            </a:pPr>
            <a:r>
              <a:rPr lang="es-DO" dirty="0" smtClean="0"/>
              <a:t>Algunos ingredientes son aceites o aceitosos</a:t>
            </a:r>
          </a:p>
          <a:p>
            <a:pPr eaLnBrk="1" hangingPunct="1">
              <a:defRPr/>
            </a:pPr>
            <a:r>
              <a:rPr lang="es-DO" dirty="0" smtClean="0"/>
              <a:t>Los ingredientes a base de plantas son convertidos en pastillas de modo que puedan viajar por el proceso digestivo normal; liberando los activos</a:t>
            </a:r>
          </a:p>
        </p:txBody>
      </p:sp>
      <p:sp>
        <p:nvSpPr>
          <p:cNvPr id="4" name="Date Placeholder 1"/>
          <p:cNvSpPr>
            <a:spLocks noGrp="1"/>
          </p:cNvSpPr>
          <p:nvPr>
            <p:ph type="dt" sz="half" idx="10"/>
          </p:nvPr>
        </p:nvSpPr>
        <p:spPr>
          <a:xfrm>
            <a:off x="457200" y="6416675"/>
            <a:ext cx="2133600" cy="365125"/>
          </a:xfrm>
        </p:spPr>
        <p:txBody>
          <a:bodyPr/>
          <a:lstStyle/>
          <a:p>
            <a:fld id="{E0CCE87A-F71A-40CE-91EE-E6D1C0CAB299}" type="datetime1">
              <a:rPr lang="en-US" smtClean="0">
                <a:solidFill>
                  <a:srgbClr val="FFFFFF"/>
                </a:solidFill>
              </a:rPr>
              <a:pPr/>
              <a:t>2/27/2015</a:t>
            </a:fld>
            <a:endParaRPr lang="en-US">
              <a:solidFill>
                <a:srgbClr val="FFFFFF"/>
              </a:solidFill>
            </a:endParaRPr>
          </a:p>
        </p:txBody>
      </p:sp>
      <p:sp>
        <p:nvSpPr>
          <p:cNvPr id="5" name="Slide Number Placeholder 3"/>
          <p:cNvSpPr>
            <a:spLocks noGrp="1"/>
          </p:cNvSpPr>
          <p:nvPr>
            <p:ph type="sldNum" sz="quarter" idx="12"/>
          </p:nvPr>
        </p:nvSpPr>
        <p:spPr>
          <a:xfrm>
            <a:off x="7924800" y="6416675"/>
            <a:ext cx="762000" cy="365125"/>
          </a:xfrm>
        </p:spPr>
        <p:txBody>
          <a:bodyPr/>
          <a:lstStyle/>
          <a:p>
            <a:fld id="{F5560FCA-E246-46BD-A729-B3F02DB82209}" type="slidenum">
              <a:rPr lang="en-US" smtClean="0">
                <a:solidFill>
                  <a:srgbClr val="FFFFFF"/>
                </a:solidFill>
              </a:rPr>
              <a:pPr/>
              <a:t>39</a:t>
            </a:fld>
            <a:endParaRPr lang="en-US" dirty="0">
              <a:solidFill>
                <a:srgbClr val="FFFFFF"/>
              </a:solidFill>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2"/>
          <p:cNvSpPr>
            <a:spLocks noGrp="1"/>
          </p:cNvSpPr>
          <p:nvPr>
            <p:ph type="dt" sz="quarter" idx="10"/>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8C07BAF4-9785-4316-A671-08B868FBA790}" type="datetime1">
              <a:rPr lang="en-US" smtClean="0"/>
              <a:pPr fontAlgn="base">
                <a:spcBef>
                  <a:spcPct val="0"/>
                </a:spcBef>
                <a:spcAft>
                  <a:spcPct val="0"/>
                </a:spcAft>
                <a:defRPr/>
              </a:pPr>
              <a:t>2/27/2015</a:t>
            </a:fld>
            <a:endParaRPr lang="en-US" dirty="0" smtClean="0"/>
          </a:p>
        </p:txBody>
      </p:sp>
      <p:sp>
        <p:nvSpPr>
          <p:cNvPr id="17411" name="Slide Number Placeholder 4"/>
          <p:cNvSpPr>
            <a:spLocks noGrp="1"/>
          </p:cNvSpPr>
          <p:nvPr>
            <p:ph type="sldNum" sz="quarter" idx="12"/>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A5869D97-ED17-49C6-9218-D7EDEBB5F969}" type="slidenum">
              <a:rPr lang="en-US" smtClean="0"/>
              <a:pPr fontAlgn="base">
                <a:spcBef>
                  <a:spcPct val="0"/>
                </a:spcBef>
                <a:spcAft>
                  <a:spcPct val="0"/>
                </a:spcAft>
                <a:defRPr/>
              </a:pPr>
              <a:t>4</a:t>
            </a:fld>
            <a:endParaRPr lang="en-US" dirty="0" smtClean="0"/>
          </a:p>
        </p:txBody>
      </p:sp>
      <p:pic>
        <p:nvPicPr>
          <p:cNvPr id="17413" name="Picture 7" descr="GBR_ENG_isotonixLogoWhiteGreen_0112.png"/>
          <p:cNvPicPr>
            <a:picLocks noChangeAspect="1"/>
          </p:cNvPicPr>
          <p:nvPr/>
        </p:nvPicPr>
        <p:blipFill>
          <a:blip r:embed="rId3"/>
          <a:srcRect/>
          <a:stretch>
            <a:fillRect/>
          </a:stretch>
        </p:blipFill>
        <p:spPr bwMode="auto">
          <a:xfrm>
            <a:off x="3124200" y="228600"/>
            <a:ext cx="2633663" cy="857250"/>
          </a:xfrm>
          <a:prstGeom prst="rect">
            <a:avLst/>
          </a:prstGeom>
          <a:noFill/>
          <a:ln w="9525">
            <a:noFill/>
            <a:miter lim="800000"/>
            <a:headEnd/>
            <a:tailEnd/>
          </a:ln>
        </p:spPr>
      </p:pic>
      <p:graphicFrame>
        <p:nvGraphicFramePr>
          <p:cNvPr id="6" name="5 Tabla"/>
          <p:cNvGraphicFramePr>
            <a:graphicFrameLocks noGrp="1"/>
          </p:cNvGraphicFramePr>
          <p:nvPr/>
        </p:nvGraphicFramePr>
        <p:xfrm>
          <a:off x="1524000" y="1397000"/>
          <a:ext cx="6096000" cy="370840"/>
        </p:xfrm>
        <a:graphic>
          <a:graphicData uri="http://schemas.openxmlformats.org/drawingml/2006/table">
            <a:tbl>
              <a:tblPr firstRow="1" bandRow="1">
                <a:tableStyleId>{5C22544A-7EE6-4342-B048-85BDC9FD1C3A}</a:tableStyleId>
              </a:tblPr>
              <a:tblGrid>
                <a:gridCol w="3048000"/>
                <a:gridCol w="3048000"/>
              </a:tblGrid>
              <a:tr h="370840">
                <a:tc>
                  <a:txBody>
                    <a:bodyPr/>
                    <a:lstStyle/>
                    <a:p>
                      <a:endParaRPr lang="es-ES"/>
                    </a:p>
                  </a:txBody>
                  <a:tcPr/>
                </a:tc>
                <a:tc>
                  <a:txBody>
                    <a:bodyPr/>
                    <a:lstStyle/>
                    <a:p>
                      <a:endParaRPr lang="es-ES"/>
                    </a:p>
                  </a:txBody>
                  <a:tcPr/>
                </a:tc>
              </a:tr>
            </a:tbl>
          </a:graphicData>
        </a:graphic>
      </p:graphicFrame>
      <p:graphicFrame>
        <p:nvGraphicFramePr>
          <p:cNvPr id="7" name="6 Tabla"/>
          <p:cNvGraphicFramePr>
            <a:graphicFrameLocks noGrp="1"/>
          </p:cNvGraphicFramePr>
          <p:nvPr/>
        </p:nvGraphicFramePr>
        <p:xfrm>
          <a:off x="1524000" y="1397000"/>
          <a:ext cx="6096000" cy="370840"/>
        </p:xfrm>
        <a:graphic>
          <a:graphicData uri="http://schemas.openxmlformats.org/drawingml/2006/table">
            <a:tbl>
              <a:tblPr firstRow="1" bandRow="1">
                <a:tableStyleId>{5C22544A-7EE6-4342-B048-85BDC9FD1C3A}</a:tableStyleId>
              </a:tblPr>
              <a:tblGrid>
                <a:gridCol w="3048000"/>
                <a:gridCol w="3048000"/>
              </a:tblGrid>
              <a:tr h="370840">
                <a:tc>
                  <a:txBody>
                    <a:bodyPr/>
                    <a:lstStyle/>
                    <a:p>
                      <a:endParaRPr lang="es-ES" dirty="0"/>
                    </a:p>
                  </a:txBody>
                  <a:tcPr/>
                </a:tc>
                <a:tc>
                  <a:txBody>
                    <a:bodyPr/>
                    <a:lstStyle/>
                    <a:p>
                      <a:endParaRPr lang="es-ES" dirty="0"/>
                    </a:p>
                  </a:txBody>
                  <a:tcPr/>
                </a:tc>
              </a:tr>
            </a:tbl>
          </a:graphicData>
        </a:graphic>
      </p:graphicFrame>
      <p:pic>
        <p:nvPicPr>
          <p:cNvPr id="1026" name="Picture 2" descr="D:\IO\logo - imágenes - español\GBR_SP_pyloricValveIllustration_0213OUTLINE.jpg"/>
          <p:cNvPicPr>
            <a:picLocks noChangeAspect="1" noChangeArrowheads="1"/>
          </p:cNvPicPr>
          <p:nvPr/>
        </p:nvPicPr>
        <p:blipFill>
          <a:blip r:embed="rId4"/>
          <a:srcRect/>
          <a:stretch>
            <a:fillRect/>
          </a:stretch>
        </p:blipFill>
        <p:spPr bwMode="auto">
          <a:xfrm>
            <a:off x="179512" y="1484784"/>
            <a:ext cx="8605206" cy="4720232"/>
          </a:xfrm>
          <a:prstGeom prst="rect">
            <a:avLst/>
          </a:prstGeom>
          <a:noFill/>
        </p:spPr>
      </p:pic>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OTROS PRODUCTOS DE SALUD y NUTRICIÓN </a:t>
            </a:r>
            <a:endParaRPr lang="en-US" dirty="0"/>
          </a:p>
        </p:txBody>
      </p:sp>
      <p:sp>
        <p:nvSpPr>
          <p:cNvPr id="7" name="Date Placeholder 1"/>
          <p:cNvSpPr>
            <a:spLocks noGrp="1"/>
          </p:cNvSpPr>
          <p:nvPr>
            <p:ph type="dt" sz="half" idx="10"/>
          </p:nvPr>
        </p:nvSpPr>
        <p:spPr>
          <a:xfrm>
            <a:off x="457200" y="6416675"/>
            <a:ext cx="2133600" cy="365125"/>
          </a:xfrm>
        </p:spPr>
        <p:txBody>
          <a:bodyPr/>
          <a:lstStyle/>
          <a:p>
            <a:fld id="{E0CCE87A-F71A-40CE-91EE-E6D1C0CAB299}" type="datetime1">
              <a:rPr lang="en-US" smtClean="0">
                <a:solidFill>
                  <a:srgbClr val="FFFFFF"/>
                </a:solidFill>
              </a:rPr>
              <a:pPr/>
              <a:t>2/27/2015</a:t>
            </a:fld>
            <a:endParaRPr lang="en-US">
              <a:solidFill>
                <a:srgbClr val="FFFFFF"/>
              </a:solidFill>
            </a:endParaRPr>
          </a:p>
        </p:txBody>
      </p:sp>
      <p:sp>
        <p:nvSpPr>
          <p:cNvPr id="8" name="Slide Number Placeholder 3"/>
          <p:cNvSpPr>
            <a:spLocks noGrp="1"/>
          </p:cNvSpPr>
          <p:nvPr>
            <p:ph type="sldNum" sz="quarter" idx="12"/>
          </p:nvPr>
        </p:nvSpPr>
        <p:spPr>
          <a:xfrm>
            <a:off x="7924800" y="6416675"/>
            <a:ext cx="762000" cy="365125"/>
          </a:xfrm>
        </p:spPr>
        <p:txBody>
          <a:bodyPr/>
          <a:lstStyle/>
          <a:p>
            <a:fld id="{F5560FCA-E246-46BD-A729-B3F02DB82209}" type="slidenum">
              <a:rPr lang="en-US" smtClean="0">
                <a:solidFill>
                  <a:srgbClr val="FFFFFF"/>
                </a:solidFill>
              </a:rPr>
              <a:pPr/>
              <a:t>40</a:t>
            </a:fld>
            <a:endParaRPr lang="en-US" dirty="0">
              <a:solidFill>
                <a:srgbClr val="FFFFFF"/>
              </a:solidFill>
            </a:endParaRPr>
          </a:p>
        </p:txBody>
      </p:sp>
      <p:pic>
        <p:nvPicPr>
          <p:cNvPr id="2050" name="Picture 2" descr="D:\IO\logo - imágenes - español\Market España\marketESP SHOP_stacked_0114 (3).png"/>
          <p:cNvPicPr>
            <a:picLocks noChangeAspect="1" noChangeArrowheads="1"/>
          </p:cNvPicPr>
          <p:nvPr/>
        </p:nvPicPr>
        <p:blipFill>
          <a:blip r:embed="rId3"/>
          <a:srcRect/>
          <a:stretch>
            <a:fillRect/>
          </a:stretch>
        </p:blipFill>
        <p:spPr bwMode="auto">
          <a:xfrm>
            <a:off x="2123728" y="4005064"/>
            <a:ext cx="5181600" cy="1798638"/>
          </a:xfrm>
          <a:prstGeom prst="rect">
            <a:avLst/>
          </a:prstGeom>
          <a:noFill/>
        </p:spPr>
      </p:pic>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457200" y="1295400"/>
            <a:ext cx="4876800" cy="4525963"/>
          </a:xfrm>
        </p:spPr>
        <p:txBody>
          <a:bodyPr>
            <a:noAutofit/>
          </a:bodyPr>
          <a:lstStyle/>
          <a:p>
            <a:pPr>
              <a:buNone/>
            </a:pPr>
            <a:r>
              <a:rPr lang="es-MX" sz="1800" b="1" dirty="0" smtClean="0"/>
              <a:t>Beneficios principales de </a:t>
            </a:r>
            <a:r>
              <a:rPr lang="es-MX" sz="1800" b="1" dirty="0" err="1" smtClean="0"/>
              <a:t>Ultimate</a:t>
            </a:r>
            <a:r>
              <a:rPr lang="es-MX" sz="1800" b="1" dirty="0" smtClean="0"/>
              <a:t> Aloe :</a:t>
            </a:r>
            <a:r>
              <a:rPr lang="es-MX" sz="1800" dirty="0" smtClean="0"/>
              <a:t> </a:t>
            </a:r>
            <a:endParaRPr lang="es-ES" sz="1800" dirty="0" smtClean="0"/>
          </a:p>
          <a:p>
            <a:pPr lvl="0"/>
            <a:r>
              <a:rPr lang="es-MX" sz="1800" dirty="0" smtClean="0"/>
              <a:t>Ostenta el sello del IASC (Consejo Internacional de la Ciencia del Aloe) que certifica el contenido y la pureza del aloe</a:t>
            </a:r>
            <a:endParaRPr lang="es-ES" sz="1800" dirty="0" smtClean="0"/>
          </a:p>
          <a:p>
            <a:pPr lvl="0"/>
            <a:r>
              <a:rPr lang="es-MX" sz="1800" dirty="0" smtClean="0"/>
              <a:t>Contiene más de 200 nutrientes, enzimas, vitaminas y minerales, incluyendo 13 de los 17 minerales esenciales necesarios para la buena nutrición?</a:t>
            </a:r>
            <a:endParaRPr lang="es-ES" sz="1800" dirty="0" smtClean="0"/>
          </a:p>
          <a:p>
            <a:pPr lvl="0"/>
            <a:r>
              <a:rPr lang="es-MX" sz="1800" dirty="0" smtClean="0"/>
              <a:t>No contiene edulcorantes artificiales o jarabes altos en fructosa</a:t>
            </a:r>
            <a:endParaRPr lang="es-ES" sz="1800" dirty="0" smtClean="0"/>
          </a:p>
          <a:p>
            <a:pPr lvl="0"/>
            <a:r>
              <a:rPr lang="es-MX" sz="1800" dirty="0" smtClean="0"/>
              <a:t>No contiene espesantes ni emulsionantes </a:t>
            </a:r>
            <a:endParaRPr lang="es-ES" sz="1800" dirty="0" smtClean="0"/>
          </a:p>
          <a:p>
            <a:r>
              <a:rPr lang="es-MX" sz="1800" dirty="0" smtClean="0"/>
              <a:t>Virtualmente no contiene </a:t>
            </a:r>
            <a:r>
              <a:rPr lang="es-MX" sz="1800" dirty="0" err="1" smtClean="0"/>
              <a:t>emodina</a:t>
            </a:r>
            <a:r>
              <a:rPr lang="es-MX" sz="1800" dirty="0" smtClean="0"/>
              <a:t> o aloína</a:t>
            </a:r>
            <a:endParaRPr lang="en-US" sz="1800" dirty="0"/>
          </a:p>
        </p:txBody>
      </p:sp>
      <p:sp>
        <p:nvSpPr>
          <p:cNvPr id="3" name="Date Placeholder 2"/>
          <p:cNvSpPr>
            <a:spLocks noGrp="1"/>
          </p:cNvSpPr>
          <p:nvPr>
            <p:ph type="dt" sz="half" idx="10"/>
          </p:nvPr>
        </p:nvSpPr>
        <p:spPr/>
        <p:txBody>
          <a:bodyPr/>
          <a:lstStyle/>
          <a:p>
            <a:fld id="{B79EE80B-AFB3-4183-BDF1-5044D1BCC2D9}" type="datetime1">
              <a:rPr lang="en-US" smtClean="0">
                <a:solidFill>
                  <a:srgbClr val="FFFFFF"/>
                </a:solidFill>
              </a:rPr>
              <a:pPr/>
              <a:t>2/27/2015</a:t>
            </a:fld>
            <a:endParaRPr lang="en-US">
              <a:solidFill>
                <a:srgbClr val="FFFFFF"/>
              </a:solidFill>
            </a:endParaRPr>
          </a:p>
        </p:txBody>
      </p:sp>
      <p:sp>
        <p:nvSpPr>
          <p:cNvPr id="5" name="Slide Number Placeholder 4"/>
          <p:cNvSpPr>
            <a:spLocks noGrp="1"/>
          </p:cNvSpPr>
          <p:nvPr>
            <p:ph type="sldNum" sz="quarter" idx="12"/>
          </p:nvPr>
        </p:nvSpPr>
        <p:spPr/>
        <p:txBody>
          <a:bodyPr/>
          <a:lstStyle/>
          <a:p>
            <a:fld id="{69DCBCDD-5BA7-4F0D-B0A0-5D9C2DF9452C}" type="slidenum">
              <a:rPr lang="en-US" smtClean="0">
                <a:solidFill>
                  <a:srgbClr val="FFFFFF"/>
                </a:solidFill>
              </a:rPr>
              <a:pPr/>
              <a:t>41</a:t>
            </a:fld>
            <a:endParaRPr lang="en-US">
              <a:solidFill>
                <a:srgbClr val="FFFFFF"/>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779595"/>
            <a:ext cx="4508500" cy="5410200"/>
          </a:xfrm>
          <a:prstGeom prst="rect">
            <a:avLst/>
          </a:prstGeom>
        </p:spPr>
      </p:pic>
      <p:sp>
        <p:nvSpPr>
          <p:cNvPr id="10" name="Title 1"/>
          <p:cNvSpPr>
            <a:spLocks noGrp="1"/>
          </p:cNvSpPr>
          <p:nvPr>
            <p:ph type="title"/>
          </p:nvPr>
        </p:nvSpPr>
        <p:spPr>
          <a:xfrm>
            <a:off x="0" y="228600"/>
            <a:ext cx="9144000" cy="1143000"/>
          </a:xfrm>
        </p:spPr>
        <p:txBody>
          <a:bodyPr>
            <a:normAutofit/>
          </a:bodyPr>
          <a:lstStyle/>
          <a:p>
            <a:r>
              <a:rPr lang="en-US" b="1" dirty="0" smtClean="0"/>
              <a:t>Ultimate Aloe</a:t>
            </a:r>
            <a:endParaRPr lang="en-US" dirty="0"/>
          </a:p>
        </p:txBody>
      </p:sp>
      <p:sp>
        <p:nvSpPr>
          <p:cNvPr id="11" name="TextBox 8"/>
          <p:cNvSpPr txBox="1"/>
          <p:nvPr/>
        </p:nvSpPr>
        <p:spPr>
          <a:xfrm>
            <a:off x="1475656" y="5867400"/>
            <a:ext cx="6821760" cy="646331"/>
          </a:xfrm>
          <a:prstGeom prst="rect">
            <a:avLst/>
          </a:prstGeom>
          <a:noFill/>
        </p:spPr>
        <p:txBody>
          <a:bodyPr wrap="square" rtlCol="0">
            <a:spAutoFit/>
          </a:bodyPr>
          <a:lstStyle/>
          <a:p>
            <a:pPr marL="0" lvl="1"/>
            <a:r>
              <a:rPr lang="en-US" dirty="0" smtClean="0"/>
              <a:t>Aloe Natural </a:t>
            </a:r>
            <a:r>
              <a:rPr lang="es-DO" dirty="0" smtClean="0"/>
              <a:t>Código</a:t>
            </a:r>
            <a:r>
              <a:rPr lang="en-US" dirty="0" smtClean="0"/>
              <a:t> EU1280</a:t>
            </a:r>
            <a:r>
              <a:rPr lang="en-US" dirty="0"/>
              <a:t> </a:t>
            </a:r>
            <a:r>
              <a:rPr lang="en-US" dirty="0" smtClean="0"/>
              <a:t>CU €17.58 PSV </a:t>
            </a:r>
            <a:r>
              <a:rPr lang="en-US" dirty="0"/>
              <a:t>€</a:t>
            </a:r>
            <a:r>
              <a:rPr lang="en-US" dirty="0" smtClean="0"/>
              <a:t>24.61 BV 12</a:t>
            </a:r>
          </a:p>
          <a:p>
            <a:pPr marL="0" lvl="1"/>
            <a:r>
              <a:rPr lang="en-US" dirty="0" smtClean="0"/>
              <a:t>Kiwi-</a:t>
            </a:r>
            <a:r>
              <a:rPr lang="es-DO" dirty="0" smtClean="0"/>
              <a:t>Fresa    Código</a:t>
            </a:r>
            <a:r>
              <a:rPr lang="en-US" dirty="0" smtClean="0"/>
              <a:t> EU1285</a:t>
            </a:r>
            <a:r>
              <a:rPr lang="en-US" dirty="0"/>
              <a:t> </a:t>
            </a:r>
            <a:r>
              <a:rPr lang="en-US" dirty="0" smtClean="0"/>
              <a:t>CU </a:t>
            </a:r>
            <a:r>
              <a:rPr lang="en-US" dirty="0"/>
              <a:t>€</a:t>
            </a:r>
            <a:r>
              <a:rPr lang="en-US" dirty="0" smtClean="0"/>
              <a:t>17.58 PSV </a:t>
            </a:r>
            <a:r>
              <a:rPr lang="en-US" dirty="0"/>
              <a:t>€</a:t>
            </a:r>
            <a:r>
              <a:rPr lang="en-US" dirty="0" smtClean="0"/>
              <a:t>24.61 BV 12</a:t>
            </a:r>
          </a:p>
        </p:txBody>
      </p:sp>
    </p:spTree>
    <p:extLst>
      <p:ext uri="{BB962C8B-B14F-4D97-AF65-F5344CB8AC3E}">
        <p14:creationId xmlns:p14="http://schemas.microsoft.com/office/powerpoint/2010/main" val="14419700"/>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457200" y="1295400"/>
            <a:ext cx="4876800" cy="4525963"/>
          </a:xfrm>
        </p:spPr>
        <p:txBody>
          <a:bodyPr>
            <a:noAutofit/>
          </a:bodyPr>
          <a:lstStyle/>
          <a:p>
            <a:pPr>
              <a:buNone/>
            </a:pPr>
            <a:r>
              <a:rPr lang="es-MX" sz="2000" b="1" dirty="0" smtClean="0"/>
              <a:t>Beneficios principales de </a:t>
            </a:r>
            <a:r>
              <a:rPr lang="es-MX" sz="2000" b="1" dirty="0" err="1" smtClean="0"/>
              <a:t>Ultimate</a:t>
            </a:r>
            <a:r>
              <a:rPr lang="es-MX" sz="2000" b="1" dirty="0" smtClean="0"/>
              <a:t> Aloe  (cont.)</a:t>
            </a:r>
            <a:r>
              <a:rPr lang="es-MX" sz="2000" dirty="0" smtClean="0"/>
              <a:t> :</a:t>
            </a:r>
            <a:endParaRPr lang="es-ES" sz="2000" dirty="0" smtClean="0"/>
          </a:p>
          <a:p>
            <a:pPr lvl="0"/>
            <a:r>
              <a:rPr lang="es-MX" sz="2000" dirty="0" smtClean="0"/>
              <a:t>Se produce usando hojas enteras de aloe vera</a:t>
            </a:r>
            <a:endParaRPr lang="es-ES" sz="2000" dirty="0" smtClean="0"/>
          </a:p>
          <a:p>
            <a:pPr lvl="0"/>
            <a:r>
              <a:rPr lang="es-MX" sz="2000" dirty="0" smtClean="0"/>
              <a:t>Fuente de aminoácidos</a:t>
            </a:r>
            <a:endParaRPr lang="es-ES" sz="2000" dirty="0" smtClean="0"/>
          </a:p>
          <a:p>
            <a:pPr lvl="0"/>
            <a:r>
              <a:rPr lang="es-MX" sz="2000" dirty="0" smtClean="0"/>
              <a:t>Contiene </a:t>
            </a:r>
            <a:r>
              <a:rPr lang="es-MX" sz="2000" dirty="0" err="1" smtClean="0"/>
              <a:t>ActiveAloe</a:t>
            </a:r>
            <a:r>
              <a:rPr lang="es-MX" sz="2000" dirty="0" smtClean="0"/>
              <a:t>™ para aumentar la actividad biológica del aloe vera </a:t>
            </a:r>
            <a:endParaRPr lang="es-ES" sz="2000" dirty="0" smtClean="0"/>
          </a:p>
          <a:p>
            <a:pPr lvl="0"/>
            <a:r>
              <a:rPr lang="es-MX" sz="2000" dirty="0" smtClean="0"/>
              <a:t>Se cosecha y procesa del modo que el organismo reciba los máximos beneficios</a:t>
            </a:r>
            <a:endParaRPr lang="es-ES" sz="2000" dirty="0" smtClean="0"/>
          </a:p>
          <a:p>
            <a:r>
              <a:rPr lang="es-MX" sz="2000" dirty="0" smtClean="0"/>
              <a:t>¡Sabores deliciosos y refrescantes!</a:t>
            </a:r>
            <a:endParaRPr lang="en-US" sz="2000" dirty="0" smtClean="0"/>
          </a:p>
        </p:txBody>
      </p:sp>
      <p:sp>
        <p:nvSpPr>
          <p:cNvPr id="3" name="Date Placeholder 2"/>
          <p:cNvSpPr>
            <a:spLocks noGrp="1"/>
          </p:cNvSpPr>
          <p:nvPr>
            <p:ph type="dt" sz="half" idx="10"/>
          </p:nvPr>
        </p:nvSpPr>
        <p:spPr/>
        <p:txBody>
          <a:bodyPr/>
          <a:lstStyle/>
          <a:p>
            <a:fld id="{B79EE80B-AFB3-4183-BDF1-5044D1BCC2D9}" type="datetime1">
              <a:rPr lang="en-US" smtClean="0">
                <a:solidFill>
                  <a:srgbClr val="FFFFFF"/>
                </a:solidFill>
              </a:rPr>
              <a:pPr/>
              <a:t>2/27/2015</a:t>
            </a:fld>
            <a:endParaRPr lang="en-US">
              <a:solidFill>
                <a:srgbClr val="FFFFFF"/>
              </a:solidFill>
            </a:endParaRPr>
          </a:p>
        </p:txBody>
      </p:sp>
      <p:sp>
        <p:nvSpPr>
          <p:cNvPr id="5" name="Slide Number Placeholder 4"/>
          <p:cNvSpPr>
            <a:spLocks noGrp="1"/>
          </p:cNvSpPr>
          <p:nvPr>
            <p:ph type="sldNum" sz="quarter" idx="12"/>
          </p:nvPr>
        </p:nvSpPr>
        <p:spPr/>
        <p:txBody>
          <a:bodyPr/>
          <a:lstStyle/>
          <a:p>
            <a:fld id="{69DCBCDD-5BA7-4F0D-B0A0-5D9C2DF9452C}" type="slidenum">
              <a:rPr lang="en-US" smtClean="0">
                <a:solidFill>
                  <a:srgbClr val="FFFFFF"/>
                </a:solidFill>
              </a:rPr>
              <a:pPr/>
              <a:t>42</a:t>
            </a:fld>
            <a:endParaRPr lang="en-US">
              <a:solidFill>
                <a:srgbClr val="FFFFFF"/>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779595"/>
            <a:ext cx="4508500" cy="5410200"/>
          </a:xfrm>
          <a:prstGeom prst="rect">
            <a:avLst/>
          </a:prstGeom>
        </p:spPr>
      </p:pic>
      <p:sp>
        <p:nvSpPr>
          <p:cNvPr id="10" name="Title 1"/>
          <p:cNvSpPr>
            <a:spLocks noGrp="1"/>
          </p:cNvSpPr>
          <p:nvPr>
            <p:ph type="title"/>
          </p:nvPr>
        </p:nvSpPr>
        <p:spPr>
          <a:xfrm>
            <a:off x="0" y="228600"/>
            <a:ext cx="9144000" cy="1143000"/>
          </a:xfrm>
        </p:spPr>
        <p:txBody>
          <a:bodyPr>
            <a:normAutofit/>
          </a:bodyPr>
          <a:lstStyle/>
          <a:p>
            <a:r>
              <a:rPr lang="en-US" b="1" dirty="0" smtClean="0"/>
              <a:t>Ultimate Aloe</a:t>
            </a:r>
            <a:endParaRPr lang="en-US" dirty="0"/>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fontScale="90000"/>
          </a:bodyPr>
          <a:lstStyle/>
          <a:p>
            <a:r>
              <a:rPr lang="en-US" b="1" dirty="0" smtClean="0"/>
              <a:t>¿</a:t>
            </a:r>
            <a:r>
              <a:rPr lang="en-US" b="1" dirty="0" err="1" smtClean="0"/>
              <a:t>Qué</a:t>
            </a:r>
            <a:r>
              <a:rPr lang="en-US" b="1" dirty="0" smtClean="0"/>
              <a:t> </a:t>
            </a:r>
            <a:r>
              <a:rPr lang="en-US" b="1" dirty="0" err="1" smtClean="0"/>
              <a:t>hace</a:t>
            </a:r>
            <a:r>
              <a:rPr lang="en-US" b="1" dirty="0" smtClean="0"/>
              <a:t> </a:t>
            </a:r>
            <a:r>
              <a:rPr lang="en-US" dirty="0" smtClean="0"/>
              <a:t>al </a:t>
            </a:r>
            <a:r>
              <a:rPr lang="en-US" b="1" dirty="0" smtClean="0"/>
              <a:t>Ultimate Aloe un </a:t>
            </a:r>
            <a:r>
              <a:rPr lang="en-US" b="1" dirty="0" err="1" smtClean="0"/>
              <a:t>producto</a:t>
            </a:r>
            <a:r>
              <a:rPr lang="en-US" b="1" dirty="0" smtClean="0"/>
              <a:t> </a:t>
            </a:r>
            <a:r>
              <a:rPr lang="en-US" b="1" dirty="0" err="1" smtClean="0"/>
              <a:t>único</a:t>
            </a:r>
            <a:r>
              <a:rPr lang="en-US" b="1" dirty="0" smtClean="0"/>
              <a:t>?</a:t>
            </a:r>
            <a:endParaRPr lang="en-US" dirty="0"/>
          </a:p>
        </p:txBody>
      </p:sp>
      <p:sp>
        <p:nvSpPr>
          <p:cNvPr id="3" name="Content Placeholder 2"/>
          <p:cNvSpPr>
            <a:spLocks noGrp="1"/>
          </p:cNvSpPr>
          <p:nvPr>
            <p:ph idx="1"/>
          </p:nvPr>
        </p:nvSpPr>
        <p:spPr>
          <a:xfrm>
            <a:off x="395536" y="1700808"/>
            <a:ext cx="8458200" cy="4038600"/>
          </a:xfrm>
        </p:spPr>
        <p:txBody>
          <a:bodyPr>
            <a:normAutofit fontScale="92500"/>
          </a:bodyPr>
          <a:lstStyle/>
          <a:p>
            <a:r>
              <a:rPr lang="es-DO" sz="2400" dirty="0" err="1" smtClean="0"/>
              <a:t>Ultimate</a:t>
            </a:r>
            <a:r>
              <a:rPr lang="es-DO" sz="2400" dirty="0" smtClean="0"/>
              <a:t> Aloe cumple o supera los estándares del Consejo Internacional de la Ciencia del Aloe  (IASC) en cuanto a pureza y contenido del aloe</a:t>
            </a:r>
          </a:p>
          <a:p>
            <a:r>
              <a:rPr lang="es-DO" sz="2400" dirty="0" err="1" smtClean="0"/>
              <a:t>Ultimate</a:t>
            </a:r>
            <a:r>
              <a:rPr lang="es-DO" sz="2400" dirty="0" smtClean="0"/>
              <a:t> Aloe está hecho de un concentrado de hojas enteras del aloe certificado a través de un proceso de patentado</a:t>
            </a:r>
          </a:p>
          <a:p>
            <a:r>
              <a:rPr lang="es-DO" sz="2400" dirty="0" smtClean="0"/>
              <a:t>Nuestro proceso remueve  aloína innecesaria y </a:t>
            </a:r>
            <a:r>
              <a:rPr lang="es-DO" sz="2400" dirty="0" err="1" smtClean="0"/>
              <a:t>emodina</a:t>
            </a:r>
            <a:r>
              <a:rPr lang="es-DO" sz="2400" dirty="0" smtClean="0"/>
              <a:t> de aloe mientras mantiene altos niveles polisacáridos de aloe</a:t>
            </a:r>
          </a:p>
          <a:p>
            <a:r>
              <a:rPr lang="es-DO" sz="2400" b="1" dirty="0" err="1" smtClean="0"/>
              <a:t>Ultimate</a:t>
            </a:r>
            <a:r>
              <a:rPr lang="es-DO" sz="2400" b="1" dirty="0" smtClean="0"/>
              <a:t> Aloe®</a:t>
            </a:r>
            <a:r>
              <a:rPr lang="es-DO" sz="2400" dirty="0" smtClean="0"/>
              <a:t> contiene más de 200 nutrientes, enzimas, vitaminas, minerales, incluyendo 13 de los 17 minerales esenciales</a:t>
            </a:r>
            <a:r>
              <a:rPr lang="en-US" sz="2400" dirty="0" smtClean="0"/>
              <a:t> </a:t>
            </a:r>
          </a:p>
          <a:p>
            <a:endParaRPr lang="en-US" sz="2400" dirty="0" smtClean="0"/>
          </a:p>
        </p:txBody>
      </p:sp>
      <p:sp>
        <p:nvSpPr>
          <p:cNvPr id="4" name="Date Placeholder 3"/>
          <p:cNvSpPr>
            <a:spLocks noGrp="1"/>
          </p:cNvSpPr>
          <p:nvPr>
            <p:ph type="dt" sz="half" idx="10"/>
          </p:nvPr>
        </p:nvSpPr>
        <p:spPr/>
        <p:txBody>
          <a:bodyPr/>
          <a:lstStyle/>
          <a:p>
            <a:fld id="{6A2370CA-946A-4560-9FCB-3426069345C9}" type="datetime1">
              <a:rPr lang="en-US" smtClean="0">
                <a:solidFill>
                  <a:srgbClr val="FFFFFF"/>
                </a:solidFill>
              </a:rPr>
              <a:pPr/>
              <a:t>2/27/2015</a:t>
            </a:fld>
            <a:endParaRPr lang="en-US" dirty="0">
              <a:solidFill>
                <a:srgbClr val="FFFFFF"/>
              </a:solidFill>
            </a:endParaRPr>
          </a:p>
        </p:txBody>
      </p:sp>
      <p:sp>
        <p:nvSpPr>
          <p:cNvPr id="10" name="Slide Number Placeholder 9"/>
          <p:cNvSpPr>
            <a:spLocks noGrp="1"/>
          </p:cNvSpPr>
          <p:nvPr>
            <p:ph type="sldNum" sz="quarter" idx="12"/>
          </p:nvPr>
        </p:nvSpPr>
        <p:spPr>
          <a:xfrm>
            <a:off x="8534400" y="6324600"/>
            <a:ext cx="381000" cy="457200"/>
          </a:xfrm>
        </p:spPr>
        <p:txBody>
          <a:bodyPr/>
          <a:lstStyle/>
          <a:p>
            <a:fld id="{E6C93D2E-AFD6-4B73-9692-7376CA159120}" type="slidenum">
              <a:rPr lang="en-US" smtClean="0">
                <a:solidFill>
                  <a:srgbClr val="FFFFFF"/>
                </a:solidFill>
              </a:rPr>
              <a:pPr/>
              <a:t>43</a:t>
            </a:fld>
            <a:endParaRPr lang="en-US" dirty="0">
              <a:solidFill>
                <a:srgbClr val="FFFFFF"/>
              </a:solidFill>
            </a:endParaRPr>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86800" cy="1143000"/>
          </a:xfrm>
        </p:spPr>
        <p:txBody>
          <a:bodyPr>
            <a:normAutofit fontScale="90000"/>
          </a:bodyPr>
          <a:lstStyle/>
          <a:p>
            <a:r>
              <a:rPr lang="en-US" dirty="0" smtClean="0"/>
              <a:t>Omega III </a:t>
            </a:r>
            <a:r>
              <a:rPr lang="en-US" dirty="0" err="1" smtClean="0"/>
              <a:t>Esencial</a:t>
            </a:r>
            <a:r>
              <a:rPr lang="en-US" dirty="0" smtClean="0"/>
              <a:t> </a:t>
            </a:r>
            <a:br>
              <a:rPr lang="en-US" dirty="0" smtClean="0"/>
            </a:br>
            <a:r>
              <a:rPr lang="en-US" dirty="0" err="1" smtClean="0"/>
              <a:t>Aceite</a:t>
            </a:r>
            <a:r>
              <a:rPr lang="en-US" dirty="0" smtClean="0"/>
              <a:t> de </a:t>
            </a:r>
            <a:r>
              <a:rPr lang="en-US" dirty="0" err="1" smtClean="0"/>
              <a:t>Pescado</a:t>
            </a:r>
            <a:r>
              <a:rPr lang="en-US" dirty="0" smtClean="0"/>
              <a:t> con </a:t>
            </a:r>
            <a:r>
              <a:rPr lang="en-US" dirty="0" err="1" smtClean="0"/>
              <a:t>Vitamina</a:t>
            </a:r>
            <a:r>
              <a:rPr lang="en-US" dirty="0" smtClean="0"/>
              <a:t> E</a:t>
            </a:r>
            <a:endParaRPr lang="es-DO" dirty="0"/>
          </a:p>
        </p:txBody>
      </p:sp>
      <p:sp>
        <p:nvSpPr>
          <p:cNvPr id="3" name="Date Placeholder 2"/>
          <p:cNvSpPr>
            <a:spLocks noGrp="1"/>
          </p:cNvSpPr>
          <p:nvPr>
            <p:ph type="dt" sz="half" idx="10"/>
          </p:nvPr>
        </p:nvSpPr>
        <p:spPr/>
        <p:txBody>
          <a:bodyPr/>
          <a:lstStyle/>
          <a:p>
            <a:fld id="{B79EE80B-AFB3-4183-BDF1-5044D1BCC2D9}" type="datetime1">
              <a:rPr lang="en-US" smtClean="0">
                <a:solidFill>
                  <a:srgbClr val="FFFFFF"/>
                </a:solidFill>
              </a:rPr>
              <a:pPr/>
              <a:t>2/27/2015</a:t>
            </a:fld>
            <a:endParaRPr lang="en-US">
              <a:solidFill>
                <a:srgbClr val="FFFFFF"/>
              </a:solidFill>
            </a:endParaRPr>
          </a:p>
        </p:txBody>
      </p:sp>
      <p:sp>
        <p:nvSpPr>
          <p:cNvPr id="5" name="Slide Number Placeholder 4"/>
          <p:cNvSpPr>
            <a:spLocks noGrp="1"/>
          </p:cNvSpPr>
          <p:nvPr>
            <p:ph type="sldNum" sz="quarter" idx="12"/>
          </p:nvPr>
        </p:nvSpPr>
        <p:spPr/>
        <p:txBody>
          <a:bodyPr/>
          <a:lstStyle/>
          <a:p>
            <a:fld id="{69DCBCDD-5BA7-4F0D-B0A0-5D9C2DF9452C}" type="slidenum">
              <a:rPr lang="en-US" smtClean="0">
                <a:solidFill>
                  <a:srgbClr val="FFFFFF"/>
                </a:solidFill>
              </a:rPr>
              <a:pPr/>
              <a:t>44</a:t>
            </a:fld>
            <a:endParaRPr lang="en-US">
              <a:solidFill>
                <a:srgbClr val="FFFFFF"/>
              </a:solidFill>
            </a:endParaRPr>
          </a:p>
        </p:txBody>
      </p:sp>
      <p:sp>
        <p:nvSpPr>
          <p:cNvPr id="8" name="Content Placeholder 2"/>
          <p:cNvSpPr txBox="1">
            <a:spLocks/>
          </p:cNvSpPr>
          <p:nvPr/>
        </p:nvSpPr>
        <p:spPr>
          <a:xfrm>
            <a:off x="457200" y="2060848"/>
            <a:ext cx="4724400" cy="2980928"/>
          </a:xfrm>
          <a:prstGeom prst="rect">
            <a:avLst/>
          </a:prstGeom>
        </p:spPr>
        <p:txBody>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r>
              <a:rPr kumimoji="0" lang="es-DO" sz="2800" b="0" i="0" u="none" strike="noStrike" kern="1200" cap="none" spc="0" normalizeH="0" baseline="0" dirty="0" smtClean="0">
                <a:ln>
                  <a:noFill/>
                </a:ln>
                <a:solidFill>
                  <a:schemeClr val="tx1"/>
                </a:solidFill>
                <a:effectLst/>
                <a:uLnTx/>
                <a:uFillTx/>
                <a:latin typeface="+mn-lt"/>
                <a:ea typeface="+mn-ea"/>
                <a:cs typeface="+mn-cs"/>
              </a:rPr>
              <a:t>Ingredientes: Aceite</a:t>
            </a:r>
            <a:r>
              <a:rPr kumimoji="0" lang="es-DO" sz="2800" b="0" i="0" u="none" strike="noStrike" kern="1200" cap="none" spc="0" normalizeH="0" dirty="0" smtClean="0">
                <a:ln>
                  <a:noFill/>
                </a:ln>
                <a:solidFill>
                  <a:schemeClr val="tx1"/>
                </a:solidFill>
                <a:effectLst/>
                <a:uLnTx/>
                <a:uFillTx/>
                <a:latin typeface="+mn-lt"/>
                <a:ea typeface="+mn-ea"/>
                <a:cs typeface="+mn-cs"/>
              </a:rPr>
              <a:t> de pescado, gelatina, agua purificada, glicerina, vitamina E y aceite de limón</a:t>
            </a:r>
            <a:endParaRPr kumimoji="0" lang="es-DO" sz="2800" b="0" i="0" u="none" strike="noStrike" kern="1200" cap="none" spc="0" normalizeH="0" baseline="0" dirty="0" smtClean="0">
              <a:ln>
                <a:noFill/>
              </a:ln>
              <a:solidFill>
                <a:schemeClr val="tx1"/>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11" name="Picture 10" descr="UK_ENG_13852_heartHealthEssentialOmegaIII_0112.png"/>
          <p:cNvPicPr>
            <a:picLocks noChangeAspect="1"/>
          </p:cNvPicPr>
          <p:nvPr/>
        </p:nvPicPr>
        <p:blipFill>
          <a:blip r:embed="rId3" cstate="print"/>
          <a:srcRect l="40000" t="22584" r="40833" b="23464"/>
          <a:stretch>
            <a:fillRect/>
          </a:stretch>
        </p:blipFill>
        <p:spPr>
          <a:xfrm>
            <a:off x="6012160" y="1249626"/>
            <a:ext cx="2590800" cy="4843670"/>
          </a:xfrm>
          <a:prstGeom prst="rect">
            <a:avLst/>
          </a:prstGeom>
        </p:spPr>
      </p:pic>
      <p:sp>
        <p:nvSpPr>
          <p:cNvPr id="7" name="TextBox 20"/>
          <p:cNvSpPr txBox="1"/>
          <p:nvPr/>
        </p:nvSpPr>
        <p:spPr>
          <a:xfrm>
            <a:off x="2013248" y="6204486"/>
            <a:ext cx="6336704" cy="369332"/>
          </a:xfrm>
          <a:prstGeom prst="rect">
            <a:avLst/>
          </a:prstGeom>
          <a:noFill/>
        </p:spPr>
        <p:txBody>
          <a:bodyPr wrap="square" rtlCol="0">
            <a:spAutoFit/>
          </a:bodyPr>
          <a:lstStyle/>
          <a:p>
            <a:r>
              <a:rPr lang="es-DO" dirty="0" smtClean="0"/>
              <a:t>60 Porciones Código EU13852</a:t>
            </a:r>
            <a:r>
              <a:rPr lang="es-DO" dirty="0"/>
              <a:t> </a:t>
            </a:r>
            <a:r>
              <a:rPr lang="es-DO" dirty="0" smtClean="0"/>
              <a:t>CU€37,96</a:t>
            </a:r>
            <a:r>
              <a:rPr lang="es-DO" dirty="0"/>
              <a:t> </a:t>
            </a:r>
            <a:r>
              <a:rPr lang="es-DO" dirty="0" smtClean="0"/>
              <a:t>PSV€53,15</a:t>
            </a:r>
            <a:r>
              <a:rPr lang="es-DO" dirty="0"/>
              <a:t> </a:t>
            </a:r>
            <a:r>
              <a:rPr lang="es-DO" dirty="0" smtClean="0"/>
              <a:t>BV32</a:t>
            </a:r>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err="1" smtClean="0"/>
              <a:t>Sobre</a:t>
            </a:r>
            <a:r>
              <a:rPr lang="en-US" dirty="0" smtClean="0"/>
              <a:t> Omega-3</a:t>
            </a:r>
            <a:br>
              <a:rPr lang="en-US" dirty="0" smtClean="0"/>
            </a:br>
            <a:r>
              <a:rPr lang="en-US" dirty="0" smtClean="0"/>
              <a:t> </a:t>
            </a:r>
            <a:r>
              <a:rPr lang="en-US" sz="1600" dirty="0" smtClean="0"/>
              <a:t>(cont’d)</a:t>
            </a:r>
            <a:endParaRPr lang="en-US" sz="1600" dirty="0"/>
          </a:p>
        </p:txBody>
      </p:sp>
      <p:sp>
        <p:nvSpPr>
          <p:cNvPr id="3" name="Content Placeholder 2"/>
          <p:cNvSpPr>
            <a:spLocks noGrp="1"/>
          </p:cNvSpPr>
          <p:nvPr>
            <p:ph idx="1"/>
          </p:nvPr>
        </p:nvSpPr>
        <p:spPr>
          <a:xfrm>
            <a:off x="342900" y="2569779"/>
            <a:ext cx="8229600" cy="3794760"/>
          </a:xfrm>
        </p:spPr>
        <p:txBody>
          <a:bodyPr>
            <a:normAutofit/>
          </a:bodyPr>
          <a:lstStyle/>
          <a:p>
            <a:r>
              <a:rPr lang="es-DO" dirty="0" smtClean="0"/>
              <a:t>La Organización Mundial de la Salud sugiere una ingesta mínima diaria de 300mg-500mg de ácidos grasos con omega 3 de EPA y DHA para una mejor salud</a:t>
            </a:r>
          </a:p>
          <a:p>
            <a:r>
              <a:rPr lang="es-DO" dirty="0" smtClean="0"/>
              <a:t>Estos ácidos grasos son una parte esencial e integral de lo que mantiene a nuestros cuerpos y mentes funcionando de manera eficiente y óptima por el resto de nuestras vidas</a:t>
            </a:r>
          </a:p>
        </p:txBody>
      </p:sp>
      <p:sp>
        <p:nvSpPr>
          <p:cNvPr id="4" name="Date Placeholder 3"/>
          <p:cNvSpPr>
            <a:spLocks noGrp="1"/>
          </p:cNvSpPr>
          <p:nvPr>
            <p:ph type="dt" sz="half" idx="10"/>
          </p:nvPr>
        </p:nvSpPr>
        <p:spPr/>
        <p:txBody>
          <a:bodyPr/>
          <a:lstStyle/>
          <a:p>
            <a:fld id="{9BCA3EBB-7C90-40F7-87E4-BB9E76DFE276}" type="datetime1">
              <a:rPr lang="en-US" smtClean="0">
                <a:solidFill>
                  <a:srgbClr val="FFFFFF"/>
                </a:solidFill>
              </a:rPr>
              <a:pPr/>
              <a:t>2/27/2015</a:t>
            </a:fld>
            <a:endParaRPr lang="en-US">
              <a:solidFill>
                <a:srgbClr val="FFFFFF"/>
              </a:solidFill>
            </a:endParaRPr>
          </a:p>
        </p:txBody>
      </p:sp>
      <p:sp>
        <p:nvSpPr>
          <p:cNvPr id="6" name="Slide Number Placeholder 5"/>
          <p:cNvSpPr>
            <a:spLocks noGrp="1"/>
          </p:cNvSpPr>
          <p:nvPr>
            <p:ph type="sldNum" sz="quarter" idx="12"/>
          </p:nvPr>
        </p:nvSpPr>
        <p:spPr/>
        <p:txBody>
          <a:bodyPr/>
          <a:lstStyle/>
          <a:p>
            <a:fld id="{E6C93D2E-AFD6-4B73-9692-7376CA159120}" type="slidenum">
              <a:rPr lang="en-US" smtClean="0">
                <a:solidFill>
                  <a:srgbClr val="FFFFFF"/>
                </a:solidFill>
              </a:rPr>
              <a:pPr/>
              <a:t>45</a:t>
            </a:fld>
            <a:endParaRPr lang="en-US">
              <a:solidFill>
                <a:srgbClr val="FFFFFF"/>
              </a:solidFill>
            </a:endParaRPr>
          </a:p>
        </p:txBody>
      </p:sp>
      <p:pic>
        <p:nvPicPr>
          <p:cNvPr id="7" name="Picture 7" descr="foods-containing-omega-3-fatty-acids-703954"/>
          <p:cNvPicPr>
            <a:picLocks noChangeAspect="1" noChangeArrowheads="1"/>
          </p:cNvPicPr>
          <p:nvPr/>
        </p:nvPicPr>
        <p:blipFill>
          <a:blip r:embed="rId3" cstate="print"/>
          <a:srcRect/>
          <a:stretch>
            <a:fillRect/>
          </a:stretch>
        </p:blipFill>
        <p:spPr bwMode="auto">
          <a:xfrm>
            <a:off x="6248400" y="190500"/>
            <a:ext cx="2324100" cy="23241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DO" dirty="0" smtClean="0"/>
              <a:t>Sobre los ácidos grasos omega-3</a:t>
            </a:r>
            <a:endParaRPr lang="es-DO" dirty="0"/>
          </a:p>
        </p:txBody>
      </p:sp>
      <p:sp>
        <p:nvSpPr>
          <p:cNvPr id="3" name="Content Placeholder 2"/>
          <p:cNvSpPr>
            <a:spLocks noGrp="1"/>
          </p:cNvSpPr>
          <p:nvPr>
            <p:ph idx="1"/>
          </p:nvPr>
        </p:nvSpPr>
        <p:spPr/>
        <p:txBody>
          <a:bodyPr>
            <a:normAutofit fontScale="77500" lnSpcReduction="20000"/>
          </a:bodyPr>
          <a:lstStyle/>
          <a:p>
            <a:pPr fontAlgn="t"/>
            <a:r>
              <a:rPr lang="es-DO" dirty="0" smtClean="0"/>
              <a:t>Nutricionalmente esenciales para la salud y crecimiento del cuerpo humano por más de 80 años</a:t>
            </a:r>
          </a:p>
          <a:p>
            <a:pPr fontAlgn="t"/>
            <a:r>
              <a:rPr lang="es-DO" dirty="0" smtClean="0"/>
              <a:t>La mejor correlación de beneficios para la salud provenientes de productos de pescado está relacionada a su contenido de ácidos grasos omega-3, especialmente DHA y EPA</a:t>
            </a:r>
          </a:p>
          <a:p>
            <a:pPr fontAlgn="t"/>
            <a:r>
              <a:rPr lang="es-DO" dirty="0" smtClean="0"/>
              <a:t>Es crítico para el desarrollo y crecimiento normal en los niños, salud e integridad celular, funcionamiento adecuado de los neurotransmisores en el cerebro y salud cognitiva, y para la salud e integridad del tracto gastrointestinal  </a:t>
            </a:r>
          </a:p>
          <a:p>
            <a:pPr fontAlgn="t"/>
            <a:r>
              <a:rPr lang="es-DO" dirty="0" smtClean="0"/>
              <a:t>Importante en el mantenimiento del flujo normal sanguíneo</a:t>
            </a:r>
          </a:p>
          <a:p>
            <a:pPr fontAlgn="t"/>
            <a:r>
              <a:rPr lang="es-DO" dirty="0" smtClean="0"/>
              <a:t>Tomar suplementos con niveles altos de ácidos grasos omega-3 ha demostrado extensivamente que promueven una mejor salud cardiovascular</a:t>
            </a:r>
          </a:p>
          <a:p>
            <a:pPr fontAlgn="t"/>
            <a:r>
              <a:rPr lang="es-DO" dirty="0" smtClean="0"/>
              <a:t>Tiene efectos positivos en la artritis y arritmias cardíacas</a:t>
            </a:r>
          </a:p>
        </p:txBody>
      </p:sp>
      <p:sp>
        <p:nvSpPr>
          <p:cNvPr id="4" name="Date Placeholder 3"/>
          <p:cNvSpPr>
            <a:spLocks noGrp="1"/>
          </p:cNvSpPr>
          <p:nvPr>
            <p:ph type="dt" sz="half" idx="10"/>
          </p:nvPr>
        </p:nvSpPr>
        <p:spPr/>
        <p:txBody>
          <a:bodyPr/>
          <a:lstStyle/>
          <a:p>
            <a:fld id="{9BCA3EBB-7C90-40F7-87E4-BB9E76DFE276}" type="datetime1">
              <a:rPr lang="en-US" smtClean="0">
                <a:solidFill>
                  <a:srgbClr val="FFFFFF"/>
                </a:solidFill>
              </a:rPr>
              <a:pPr/>
              <a:t>2/27/2015</a:t>
            </a:fld>
            <a:endParaRPr lang="en-US">
              <a:solidFill>
                <a:srgbClr val="FFFFFF"/>
              </a:solidFill>
            </a:endParaRPr>
          </a:p>
        </p:txBody>
      </p:sp>
      <p:sp>
        <p:nvSpPr>
          <p:cNvPr id="6" name="Slide Number Placeholder 5"/>
          <p:cNvSpPr>
            <a:spLocks noGrp="1"/>
          </p:cNvSpPr>
          <p:nvPr>
            <p:ph type="sldNum" sz="quarter" idx="12"/>
          </p:nvPr>
        </p:nvSpPr>
        <p:spPr/>
        <p:txBody>
          <a:bodyPr/>
          <a:lstStyle/>
          <a:p>
            <a:fld id="{E6C93D2E-AFD6-4B73-9692-7376CA159120}" type="slidenum">
              <a:rPr lang="en-US" smtClean="0">
                <a:solidFill>
                  <a:srgbClr val="FFFFFF"/>
                </a:solidFill>
              </a:rPr>
              <a:pPr/>
              <a:t>46</a:t>
            </a:fld>
            <a:endParaRPr lang="en-US">
              <a:solidFill>
                <a:srgbClr val="FFFFFF"/>
              </a:solidFill>
            </a:endParaRP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88640"/>
            <a:ext cx="9036496" cy="1228998"/>
          </a:xfrm>
        </p:spPr>
        <p:txBody>
          <a:bodyPr>
            <a:normAutofit/>
          </a:bodyPr>
          <a:lstStyle/>
          <a:p>
            <a:r>
              <a:rPr lang="es-DO" sz="3600" dirty="0" smtClean="0"/>
              <a:t>¿Qué hace que </a:t>
            </a:r>
            <a:r>
              <a:rPr lang="en-US" sz="3600" dirty="0" err="1" smtClean="0"/>
              <a:t>este</a:t>
            </a:r>
            <a:r>
              <a:rPr lang="en-US" sz="3600" dirty="0" smtClean="0"/>
              <a:t> </a:t>
            </a:r>
            <a:r>
              <a:rPr lang="en-US" sz="3600" dirty="0" err="1" smtClean="0"/>
              <a:t>producto</a:t>
            </a:r>
            <a:r>
              <a:rPr lang="en-US" sz="3600" dirty="0" smtClean="0"/>
              <a:t> sea </a:t>
            </a:r>
            <a:r>
              <a:rPr lang="en-US" sz="3600" dirty="0" err="1" smtClean="0"/>
              <a:t>único</a:t>
            </a:r>
            <a:r>
              <a:rPr lang="es-DO" sz="3600" dirty="0" smtClean="0"/>
              <a:t> ?</a:t>
            </a:r>
            <a:endParaRPr lang="es-DO" sz="3600" dirty="0"/>
          </a:p>
        </p:txBody>
      </p:sp>
      <p:sp>
        <p:nvSpPr>
          <p:cNvPr id="6" name="Content Placeholder 5"/>
          <p:cNvSpPr>
            <a:spLocks noGrp="1"/>
          </p:cNvSpPr>
          <p:nvPr>
            <p:ph idx="1"/>
          </p:nvPr>
        </p:nvSpPr>
        <p:spPr>
          <a:xfrm>
            <a:off x="457200" y="1772816"/>
            <a:ext cx="8229600" cy="4404360"/>
          </a:xfrm>
        </p:spPr>
        <p:txBody>
          <a:bodyPr>
            <a:normAutofit fontScale="92500" lnSpcReduction="20000"/>
          </a:bodyPr>
          <a:lstStyle/>
          <a:p>
            <a:pPr lvl="0"/>
            <a:r>
              <a:rPr lang="es-DO" dirty="0" smtClean="0"/>
              <a:t>Promueve la salud cardiovascular en general</a:t>
            </a:r>
          </a:p>
          <a:p>
            <a:pPr lvl="0"/>
            <a:r>
              <a:rPr lang="es-DO" dirty="0" smtClean="0"/>
              <a:t>Cada porción diaria provee 3000 mg de aceite de pescado para suplir:</a:t>
            </a:r>
          </a:p>
          <a:p>
            <a:pPr lvl="1"/>
            <a:r>
              <a:rPr lang="es-DO" dirty="0" smtClean="0"/>
              <a:t>900 mg de EPA </a:t>
            </a:r>
          </a:p>
          <a:p>
            <a:pPr lvl="1"/>
            <a:r>
              <a:rPr lang="es-DO" dirty="0" smtClean="0"/>
              <a:t>600 mg of   DHA</a:t>
            </a:r>
          </a:p>
          <a:p>
            <a:r>
              <a:rPr lang="es-DO" dirty="0" smtClean="0"/>
              <a:t>Nuestros productos posee una cantidad mayor de DHA y EPA</a:t>
            </a:r>
          </a:p>
          <a:p>
            <a:pPr lvl="1"/>
            <a:r>
              <a:rPr lang="es-DO" dirty="0" smtClean="0"/>
              <a:t>Proporción 1:1,5 (DHA:EPA) , adecuada por ser favorable para el corazón</a:t>
            </a:r>
          </a:p>
          <a:p>
            <a:r>
              <a:rPr lang="es-DO" dirty="0" smtClean="0"/>
              <a:t>Sin mercurio</a:t>
            </a:r>
          </a:p>
          <a:p>
            <a:r>
              <a:rPr lang="es-DO" dirty="0" smtClean="0"/>
              <a:t>Analizado por metales pesados</a:t>
            </a:r>
          </a:p>
          <a:p>
            <a:r>
              <a:rPr lang="es-DO" dirty="0" smtClean="0"/>
              <a:t>Pescado de un ambiente con menos contaminantes</a:t>
            </a:r>
          </a:p>
        </p:txBody>
      </p:sp>
      <p:sp>
        <p:nvSpPr>
          <p:cNvPr id="2" name="Date Placeholder 1"/>
          <p:cNvSpPr>
            <a:spLocks noGrp="1"/>
          </p:cNvSpPr>
          <p:nvPr>
            <p:ph type="dt" sz="half" idx="10"/>
          </p:nvPr>
        </p:nvSpPr>
        <p:spPr/>
        <p:txBody>
          <a:bodyPr/>
          <a:lstStyle/>
          <a:p>
            <a:fld id="{E0CCE87A-F71A-40CE-91EE-E6D1C0CAB299}" type="datetime1">
              <a:rPr lang="en-US" smtClean="0">
                <a:solidFill>
                  <a:srgbClr val="FFFFFF"/>
                </a:solidFill>
              </a:rPr>
              <a:pPr/>
              <a:t>2/27/2015</a:t>
            </a:fld>
            <a:endParaRPr lang="en-US">
              <a:solidFill>
                <a:srgbClr val="FFFFFF"/>
              </a:solidFill>
            </a:endParaRPr>
          </a:p>
        </p:txBody>
      </p:sp>
      <p:sp>
        <p:nvSpPr>
          <p:cNvPr id="4" name="Slide Number Placeholder 3"/>
          <p:cNvSpPr>
            <a:spLocks noGrp="1"/>
          </p:cNvSpPr>
          <p:nvPr>
            <p:ph type="sldNum" sz="quarter" idx="12"/>
          </p:nvPr>
        </p:nvSpPr>
        <p:spPr/>
        <p:txBody>
          <a:bodyPr/>
          <a:lstStyle/>
          <a:p>
            <a:fld id="{F5560FCA-E246-46BD-A729-B3F02DB82209}" type="slidenum">
              <a:rPr lang="en-US" smtClean="0">
                <a:solidFill>
                  <a:srgbClr val="FFFFFF"/>
                </a:solidFill>
              </a:rPr>
              <a:pPr/>
              <a:t>47</a:t>
            </a:fld>
            <a:endParaRPr lang="en-US">
              <a:solidFill>
                <a:srgbClr val="FFFFFF"/>
              </a:solidFill>
            </a:endParaRPr>
          </a:p>
        </p:txBody>
      </p:sp>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2743200"/>
            <a:ext cx="9144000" cy="1905000"/>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a typeface="ＭＳ Ｐゴシック" pitchFamily="-80" charset="-128"/>
            </a:endParaRPr>
          </a:p>
        </p:txBody>
      </p:sp>
      <p:sp>
        <p:nvSpPr>
          <p:cNvPr id="2" name="Date Placeholder 1"/>
          <p:cNvSpPr>
            <a:spLocks noGrp="1"/>
          </p:cNvSpPr>
          <p:nvPr>
            <p:ph type="dt" sz="half" idx="10"/>
          </p:nvPr>
        </p:nvSpPr>
        <p:spPr/>
        <p:txBody>
          <a:bodyPr/>
          <a:lstStyle/>
          <a:p>
            <a:fld id="{56284A2C-7BFB-41B3-9D3B-A44B5337EE30}" type="datetime1">
              <a:rPr lang="en-US" smtClean="0">
                <a:solidFill>
                  <a:srgbClr val="FFFFFF"/>
                </a:solidFill>
              </a:rPr>
              <a:pPr/>
              <a:t>2/27/2015</a:t>
            </a:fld>
            <a:endParaRPr lang="en-US" dirty="0">
              <a:solidFill>
                <a:srgbClr val="FFFFFF"/>
              </a:solidFill>
            </a:endParaRPr>
          </a:p>
        </p:txBody>
      </p:sp>
      <p:sp>
        <p:nvSpPr>
          <p:cNvPr id="14" name="Slide Number Placeholder 13"/>
          <p:cNvSpPr>
            <a:spLocks noGrp="1"/>
          </p:cNvSpPr>
          <p:nvPr>
            <p:ph type="sldNum" sz="quarter" idx="12"/>
          </p:nvPr>
        </p:nvSpPr>
        <p:spPr/>
        <p:txBody>
          <a:bodyPr/>
          <a:lstStyle/>
          <a:p>
            <a:fld id="{F5560FCA-E246-46BD-A729-B3F02DB82209}" type="slidenum">
              <a:rPr lang="en-US" smtClean="0">
                <a:solidFill>
                  <a:srgbClr val="FFFFFF"/>
                </a:solidFill>
              </a:rPr>
              <a:pPr/>
              <a:t>48</a:t>
            </a:fld>
            <a:endParaRPr lang="en-US" dirty="0">
              <a:solidFill>
                <a:srgbClr val="FFFFFF"/>
              </a:solidFill>
            </a:endParaRPr>
          </a:p>
        </p:txBody>
      </p:sp>
      <p:sp>
        <p:nvSpPr>
          <p:cNvPr id="8" name="Rectangle 5"/>
          <p:cNvSpPr>
            <a:spLocks noChangeArrowheads="1"/>
          </p:cNvSpPr>
          <p:nvPr/>
        </p:nvSpPr>
        <p:spPr bwMode="auto">
          <a:xfrm>
            <a:off x="107504" y="3317781"/>
            <a:ext cx="7730705"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DO"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DO" sz="2000" b="1" i="0" u="none" strike="noStrike" cap="none" normalizeH="0" baseline="0" dirty="0" smtClean="0">
                <a:ln>
                  <a:noFill/>
                </a:ln>
                <a:solidFill>
                  <a:schemeClr val="bg2"/>
                </a:solidFill>
                <a:effectLst/>
                <a:latin typeface="Calibri" pitchFamily="34" charset="0"/>
                <a:ea typeface="Calibri" pitchFamily="34" charset="0"/>
                <a:cs typeface="Times New Roman" pitchFamily="18" charset="0"/>
              </a:rPr>
              <a:t>Visítenos</a:t>
            </a:r>
            <a:r>
              <a:rPr kumimoji="0" lang="es-DO" sz="2000" b="1" i="0" u="none" strike="noStrike" cap="none" normalizeH="0" dirty="0" smtClean="0">
                <a:ln>
                  <a:noFill/>
                </a:ln>
                <a:solidFill>
                  <a:schemeClr val="bg2"/>
                </a:solidFill>
                <a:effectLst/>
                <a:latin typeface="Calibri" pitchFamily="34" charset="0"/>
                <a:ea typeface="Calibri" pitchFamily="34" charset="0"/>
                <a:cs typeface="Times New Roman" pitchFamily="18" charset="0"/>
              </a:rPr>
              <a:t> en la web</a:t>
            </a:r>
            <a:r>
              <a:rPr lang="es-DO" sz="2000" b="1" dirty="0" smtClean="0">
                <a:solidFill>
                  <a:schemeClr val="bg2"/>
                </a:solidFill>
                <a:latin typeface="Calibri" pitchFamily="34" charset="0"/>
                <a:ea typeface="Calibri" pitchFamily="34" charset="0"/>
                <a:cs typeface="Times New Roman" pitchFamily="18" charset="0"/>
              </a:rPr>
              <a:t> </a:t>
            </a:r>
            <a:r>
              <a:rPr kumimoji="0" lang="es-DO" sz="2000" b="1" i="0" u="none" strike="noStrike" cap="none" normalizeH="0" baseline="0" dirty="0" smtClean="0">
                <a:ln>
                  <a:noFill/>
                </a:ln>
                <a:solidFill>
                  <a:schemeClr val="bg2"/>
                </a:solidFill>
                <a:effectLst/>
                <a:latin typeface="Calibri" pitchFamily="34" charset="0"/>
                <a:ea typeface="Calibri" pitchFamily="34" charset="0"/>
                <a:cs typeface="Times New Roman" pitchFamily="18" charset="0"/>
              </a:rPr>
              <a:t> </a:t>
            </a:r>
            <a:r>
              <a:rPr kumimoji="0" lang="en-US" sz="2000" i="0" u="none" strike="noStrike" cap="none" normalizeH="0" baseline="0" dirty="0" smtClean="0">
                <a:ln>
                  <a:noFill/>
                </a:ln>
                <a:solidFill>
                  <a:srgbClr val="0000FF"/>
                </a:solidFill>
                <a:effectLst/>
                <a:latin typeface="Calibri" pitchFamily="34" charset="0"/>
                <a:ea typeface="Calibri" pitchFamily="34" charset="0"/>
                <a:cs typeface="Times New Roman" pitchFamily="18" charset="0"/>
              </a:rPr>
              <a:t>ES.SHOP.COM </a:t>
            </a:r>
            <a:r>
              <a:rPr kumimoji="0" lang="en-US" sz="20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0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sz="1000" i="0" u="none" strike="noStrike" cap="none" normalizeH="0" baseline="0" dirty="0" smtClean="0">
                <a:ln>
                  <a:noFill/>
                </a:ln>
                <a:solidFill>
                  <a:schemeClr val="tx1"/>
                </a:solidFill>
                <a:effectLst/>
                <a:latin typeface="Calibri" pitchFamily="34" charset="0"/>
              </a:rPr>
              <a:t> </a:t>
            </a:r>
          </a:p>
        </p:txBody>
      </p:sp>
      <p:sp>
        <p:nvSpPr>
          <p:cNvPr id="9" name="Rectangle 8"/>
          <p:cNvSpPr/>
          <p:nvPr/>
        </p:nvSpPr>
        <p:spPr>
          <a:xfrm>
            <a:off x="0" y="4724400"/>
            <a:ext cx="9144000" cy="369332"/>
          </a:xfrm>
          <a:prstGeom prst="rect">
            <a:avLst/>
          </a:prstGeom>
        </p:spPr>
        <p:txBody>
          <a:bodyPr wrap="square">
            <a:spAutoFit/>
          </a:bodyPr>
          <a:lstStyle/>
          <a:p>
            <a:pPr algn="ctr"/>
            <a:r>
              <a:rPr lang="en-US" b="1" dirty="0" smtClean="0">
                <a:solidFill>
                  <a:srgbClr val="FFC000"/>
                </a:solidFill>
                <a:latin typeface="Calibri" pitchFamily="34" charset="0"/>
                <a:cs typeface="Times New Roman" pitchFamily="18" charset="0"/>
              </a:rPr>
              <a:t>CONOZCA MÁS</a:t>
            </a:r>
            <a:endParaRPr lang="en-US" dirty="0"/>
          </a:p>
        </p:txBody>
      </p:sp>
      <p:pic>
        <p:nvPicPr>
          <p:cNvPr id="3074" name="Picture 2" descr="D:\IO\logo - imágenes - español\Market España\marketESP SHOP_horizontal_0114 (3).png"/>
          <p:cNvPicPr>
            <a:picLocks noChangeAspect="1" noChangeArrowheads="1"/>
          </p:cNvPicPr>
          <p:nvPr/>
        </p:nvPicPr>
        <p:blipFill>
          <a:blip r:embed="rId3"/>
          <a:srcRect/>
          <a:stretch>
            <a:fillRect/>
          </a:stretch>
        </p:blipFill>
        <p:spPr bwMode="auto">
          <a:xfrm>
            <a:off x="251520" y="260648"/>
            <a:ext cx="8244408" cy="961847"/>
          </a:xfrm>
          <a:prstGeom prst="rect">
            <a:avLst/>
          </a:prstGeom>
          <a:noFill/>
        </p:spPr>
      </p:pic>
      <p:pic>
        <p:nvPicPr>
          <p:cNvPr id="3075" name="Picture 3" descr="D:\IO\logo - imágenes - español\Market España\marketESP SHOP_stacked_0114 (3).png"/>
          <p:cNvPicPr>
            <a:picLocks noChangeAspect="1" noChangeArrowheads="1"/>
          </p:cNvPicPr>
          <p:nvPr/>
        </p:nvPicPr>
        <p:blipFill>
          <a:blip r:embed="rId4" cstate="print"/>
          <a:srcRect/>
          <a:stretch>
            <a:fillRect/>
          </a:stretch>
        </p:blipFill>
        <p:spPr bwMode="auto">
          <a:xfrm>
            <a:off x="7437562" y="4101092"/>
            <a:ext cx="1382910" cy="480036"/>
          </a:xfrm>
          <a:prstGeom prst="rect">
            <a:avLst/>
          </a:prstGeom>
          <a:noFill/>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Picture1"/>
          <p:cNvPicPr>
            <a:picLocks noGrp="1" noChangeAspect="1" noChangeArrowheads="1"/>
          </p:cNvPicPr>
          <p:nvPr>
            <p:ph/>
          </p:nvPr>
        </p:nvPicPr>
        <p:blipFill>
          <a:blip r:embed="rId3"/>
          <a:srcRect/>
          <a:stretch>
            <a:fillRect/>
          </a:stretch>
        </p:blipFill>
        <p:spPr>
          <a:xfrm>
            <a:off x="-457200" y="609600"/>
            <a:ext cx="10134600" cy="5321300"/>
          </a:xfrm>
        </p:spPr>
      </p:pic>
      <p:sp>
        <p:nvSpPr>
          <p:cNvPr id="18435" name="Oval 6"/>
          <p:cNvSpPr>
            <a:spLocks noChangeArrowheads="1"/>
          </p:cNvSpPr>
          <p:nvPr/>
        </p:nvSpPr>
        <p:spPr bwMode="auto">
          <a:xfrm>
            <a:off x="3581400" y="1219200"/>
            <a:ext cx="1905000" cy="762000"/>
          </a:xfrm>
          <a:prstGeom prst="ellipse">
            <a:avLst/>
          </a:prstGeom>
          <a:solidFill>
            <a:schemeClr val="accent1"/>
          </a:solidFill>
          <a:ln w="9525">
            <a:solidFill>
              <a:schemeClr val="tx1"/>
            </a:solidFill>
            <a:round/>
            <a:headEnd/>
            <a:tailEnd/>
          </a:ln>
        </p:spPr>
        <p:txBody>
          <a:bodyPr wrap="none" anchor="ctr"/>
          <a:lstStyle/>
          <a:p>
            <a:pPr algn="ctr"/>
            <a:endParaRPr lang="es-ES">
              <a:solidFill>
                <a:schemeClr val="tx2"/>
              </a:solidFill>
              <a:latin typeface="Book Antiqua" pitchFamily="18" charset="0"/>
            </a:endParaRPr>
          </a:p>
        </p:txBody>
      </p:sp>
      <p:sp>
        <p:nvSpPr>
          <p:cNvPr id="18436" name="Text Box 7"/>
          <p:cNvSpPr txBox="1">
            <a:spLocks noChangeArrowheads="1"/>
          </p:cNvSpPr>
          <p:nvPr/>
        </p:nvSpPr>
        <p:spPr bwMode="auto">
          <a:xfrm>
            <a:off x="4191000" y="1295400"/>
            <a:ext cx="1028700" cy="646113"/>
          </a:xfrm>
          <a:prstGeom prst="rect">
            <a:avLst/>
          </a:prstGeom>
          <a:noFill/>
          <a:ln w="9525">
            <a:noFill/>
            <a:miter lim="800000"/>
            <a:headEnd/>
            <a:tailEnd/>
          </a:ln>
        </p:spPr>
        <p:txBody>
          <a:bodyPr>
            <a:spAutoFit/>
          </a:bodyPr>
          <a:lstStyle/>
          <a:p>
            <a:pPr>
              <a:spcBef>
                <a:spcPct val="50000"/>
              </a:spcBef>
            </a:pPr>
            <a:r>
              <a:rPr lang="es-MX" sz="1200">
                <a:latin typeface="Book Antiqua" pitchFamily="18" charset="0"/>
              </a:rPr>
              <a:t>Nombre del producto oculto</a:t>
            </a:r>
          </a:p>
        </p:txBody>
      </p:sp>
      <p:sp>
        <p:nvSpPr>
          <p:cNvPr id="18437" name="Date Placeholder 1"/>
          <p:cNvSpPr>
            <a:spLocks noGrp="1"/>
          </p:cNvSpPr>
          <p:nvPr>
            <p:ph type="dt" sz="quarter" idx="10"/>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E960A2DF-7629-4A16-B0EE-F3A529D05432}" type="datetime1">
              <a:rPr lang="en-US" smtClean="0">
                <a:solidFill>
                  <a:srgbClr val="FFFFFF"/>
                </a:solidFill>
              </a:rPr>
              <a:pPr fontAlgn="base">
                <a:spcBef>
                  <a:spcPct val="0"/>
                </a:spcBef>
                <a:spcAft>
                  <a:spcPct val="0"/>
                </a:spcAft>
                <a:defRPr/>
              </a:pPr>
              <a:t>2/27/2015</a:t>
            </a:fld>
            <a:endParaRPr lang="en-US" dirty="0" smtClean="0">
              <a:solidFill>
                <a:srgbClr val="FFFFFF"/>
              </a:solidFill>
            </a:endParaRPr>
          </a:p>
        </p:txBody>
      </p:sp>
      <p:sp>
        <p:nvSpPr>
          <p:cNvPr id="18438" name="Slide Number Placeholder 3"/>
          <p:cNvSpPr>
            <a:spLocks noGrp="1"/>
          </p:cNvSpPr>
          <p:nvPr>
            <p:ph type="sldNum" sz="quarter" idx="11"/>
          </p:nvPr>
        </p:nvSpPr>
        <p:spPr bwMode="auto">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fld id="{AA4E1716-42AE-40EC-B95E-97A0851E384A}" type="slidenum">
              <a:rPr lang="en-US" smtClean="0">
                <a:solidFill>
                  <a:srgbClr val="FFFFFF"/>
                </a:solidFill>
              </a:rPr>
              <a:pPr algn="ctr" fontAlgn="base">
                <a:spcBef>
                  <a:spcPct val="0"/>
                </a:spcBef>
                <a:spcAft>
                  <a:spcPct val="0"/>
                </a:spcAft>
                <a:defRPr/>
              </a:pPr>
              <a:t>5</a:t>
            </a:fld>
            <a:endParaRPr lang="en-US" dirty="0" smtClean="0">
              <a:solidFill>
                <a:srgbClr val="FFFFFF"/>
              </a:solidFill>
            </a:endParaRP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Rot="1" noChangeArrowheads="1"/>
          </p:cNvSpPr>
          <p:nvPr>
            <p:ph type="title"/>
          </p:nvPr>
        </p:nvSpPr>
        <p:spPr/>
        <p:txBody>
          <a:bodyPr/>
          <a:lstStyle/>
          <a:p>
            <a:pPr>
              <a:defRPr/>
            </a:pPr>
            <a:r>
              <a:rPr lang="es-ES" dirty="0" smtClean="0"/>
              <a:t>¿Qué tan rápido es "rápido"?</a:t>
            </a:r>
            <a:endParaRPr lang="en-US" dirty="0" smtClean="0"/>
          </a:p>
        </p:txBody>
      </p:sp>
      <p:pic>
        <p:nvPicPr>
          <p:cNvPr id="97282" name="Picture 2"/>
          <p:cNvPicPr>
            <a:picLocks noChangeAspect="1" noChangeArrowheads="1"/>
          </p:cNvPicPr>
          <p:nvPr/>
        </p:nvPicPr>
        <p:blipFill>
          <a:blip r:embed="rId3" cstate="print"/>
          <a:srcRect/>
          <a:stretch>
            <a:fillRect/>
          </a:stretch>
        </p:blipFill>
        <p:spPr bwMode="auto">
          <a:xfrm>
            <a:off x="1162050" y="1600200"/>
            <a:ext cx="6819900" cy="452596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0484" name="Text Box 5"/>
          <p:cNvSpPr txBox="1">
            <a:spLocks noChangeArrowheads="1"/>
          </p:cNvSpPr>
          <p:nvPr/>
        </p:nvSpPr>
        <p:spPr bwMode="auto">
          <a:xfrm>
            <a:off x="1676400" y="1196752"/>
            <a:ext cx="3048000" cy="923330"/>
          </a:xfrm>
          <a:prstGeom prst="rect">
            <a:avLst/>
          </a:prstGeom>
          <a:noFill/>
          <a:ln w="9525">
            <a:noFill/>
            <a:miter lim="800000"/>
            <a:headEnd/>
            <a:tailEnd/>
          </a:ln>
          <a:effectLst/>
        </p:spPr>
        <p:txBody>
          <a:bodyPr>
            <a:spAutoFit/>
          </a:bodyPr>
          <a:lstStyle/>
          <a:p>
            <a:pPr>
              <a:spcBef>
                <a:spcPct val="50000"/>
              </a:spcBef>
            </a:pPr>
            <a:r>
              <a:rPr lang="es-ES" dirty="0" smtClean="0">
                <a:solidFill>
                  <a:schemeClr val="hlink"/>
                </a:solidFill>
              </a:rPr>
              <a:t>Una tableta se disuelve parcialmente y luego se envía al intestino</a:t>
            </a:r>
            <a:endParaRPr lang="en-US" dirty="0">
              <a:solidFill>
                <a:schemeClr val="hlink"/>
              </a:solidFill>
            </a:endParaRPr>
          </a:p>
        </p:txBody>
      </p:sp>
      <p:sp>
        <p:nvSpPr>
          <p:cNvPr id="20485" name="AutoShape 9"/>
          <p:cNvSpPr>
            <a:spLocks noChangeArrowheads="1"/>
          </p:cNvSpPr>
          <p:nvPr/>
        </p:nvSpPr>
        <p:spPr bwMode="auto">
          <a:xfrm>
            <a:off x="2819400" y="2057400"/>
            <a:ext cx="457200" cy="762000"/>
          </a:xfrm>
          <a:prstGeom prst="downArrow">
            <a:avLst>
              <a:gd name="adj1" fmla="val 50000"/>
              <a:gd name="adj2" fmla="val 41667"/>
            </a:avLst>
          </a:prstGeom>
          <a:solidFill>
            <a:schemeClr val="accent1"/>
          </a:solidFill>
          <a:ln w="9525">
            <a:solidFill>
              <a:schemeClr val="tx1"/>
            </a:solidFill>
            <a:miter lim="800000"/>
            <a:headEnd/>
            <a:tailEnd/>
          </a:ln>
          <a:effectLst/>
        </p:spPr>
        <p:txBody>
          <a:bodyPr wrap="none" anchor="ctr"/>
          <a:lstStyle/>
          <a:p>
            <a:endParaRPr lang="en-US"/>
          </a:p>
        </p:txBody>
      </p:sp>
      <p:sp>
        <p:nvSpPr>
          <p:cNvPr id="20486" name="Text Box 10"/>
          <p:cNvSpPr txBox="1">
            <a:spLocks noChangeArrowheads="1"/>
          </p:cNvSpPr>
          <p:nvPr/>
        </p:nvSpPr>
        <p:spPr bwMode="auto">
          <a:xfrm>
            <a:off x="1371600" y="6248400"/>
            <a:ext cx="6324600" cy="366713"/>
          </a:xfrm>
          <a:prstGeom prst="rect">
            <a:avLst/>
          </a:prstGeom>
          <a:noFill/>
          <a:ln w="9525">
            <a:noFill/>
            <a:miter lim="800000"/>
            <a:headEnd/>
            <a:tailEnd/>
          </a:ln>
          <a:effectLst/>
        </p:spPr>
        <p:txBody>
          <a:bodyPr wrap="square">
            <a:spAutoFit/>
          </a:bodyPr>
          <a:lstStyle/>
          <a:p>
            <a:pPr>
              <a:spcBef>
                <a:spcPct val="50000"/>
              </a:spcBef>
            </a:pPr>
            <a:r>
              <a:rPr lang="en-US" dirty="0"/>
              <a:t>M.R. </a:t>
            </a:r>
            <a:r>
              <a:rPr lang="en-US" dirty="0" err="1"/>
              <a:t>Cesarone</a:t>
            </a:r>
            <a:r>
              <a:rPr lang="en-US" dirty="0"/>
              <a:t>, et al. </a:t>
            </a:r>
            <a:r>
              <a:rPr lang="en-US" dirty="0" err="1"/>
              <a:t>Phytother</a:t>
            </a:r>
            <a:r>
              <a:rPr lang="en-US" dirty="0"/>
              <a:t>. Res. 2009</a:t>
            </a:r>
          </a:p>
        </p:txBody>
      </p:sp>
      <p:sp>
        <p:nvSpPr>
          <p:cNvPr id="7" name="Date Placeholder 1"/>
          <p:cNvSpPr>
            <a:spLocks noGrp="1"/>
          </p:cNvSpPr>
          <p:nvPr>
            <p:ph type="dt" sz="half" idx="10"/>
          </p:nvPr>
        </p:nvSpPr>
        <p:spPr>
          <a:xfrm>
            <a:off x="457200" y="6416675"/>
            <a:ext cx="2133600" cy="365125"/>
          </a:xfrm>
        </p:spPr>
        <p:txBody>
          <a:bodyPr/>
          <a:lstStyle/>
          <a:p>
            <a:fld id="{E0CCE87A-F71A-40CE-91EE-E6D1C0CAB299}" type="datetime1">
              <a:rPr lang="en-US" smtClean="0">
                <a:solidFill>
                  <a:srgbClr val="FFFFFF"/>
                </a:solidFill>
              </a:rPr>
              <a:pPr/>
              <a:t>2/27/2015</a:t>
            </a:fld>
            <a:endParaRPr lang="en-US">
              <a:solidFill>
                <a:srgbClr val="FFFFFF"/>
              </a:solidFill>
            </a:endParaRPr>
          </a:p>
        </p:txBody>
      </p:sp>
      <p:sp>
        <p:nvSpPr>
          <p:cNvPr id="8" name="Slide Number Placeholder 3"/>
          <p:cNvSpPr>
            <a:spLocks noGrp="1"/>
          </p:cNvSpPr>
          <p:nvPr>
            <p:ph type="sldNum" sz="quarter" idx="12"/>
          </p:nvPr>
        </p:nvSpPr>
        <p:spPr>
          <a:xfrm>
            <a:off x="7924800" y="6416675"/>
            <a:ext cx="762000" cy="365125"/>
          </a:xfrm>
        </p:spPr>
        <p:txBody>
          <a:bodyPr/>
          <a:lstStyle/>
          <a:p>
            <a:fld id="{F5560FCA-E246-46BD-A729-B3F02DB82209}" type="slidenum">
              <a:rPr lang="en-US" smtClean="0">
                <a:solidFill>
                  <a:srgbClr val="FFFFFF"/>
                </a:solidFill>
              </a:rPr>
              <a:pPr/>
              <a:t>6</a:t>
            </a:fld>
            <a:endParaRPr lang="en-US" dirty="0">
              <a:solidFill>
                <a:srgbClr val="FFFFFF"/>
              </a:solidFill>
            </a:endParaRPr>
          </a:p>
        </p:txBody>
      </p:sp>
      <p:pic>
        <p:nvPicPr>
          <p:cNvPr id="9" name="Picture 8" descr="GBR_ENG_isotonixLogoBlackGray_0112.png"/>
          <p:cNvPicPr>
            <a:picLocks noChangeAspect="1"/>
          </p:cNvPicPr>
          <p:nvPr/>
        </p:nvPicPr>
        <p:blipFill>
          <a:blip r:embed="rId4" cstate="print"/>
          <a:stretch>
            <a:fillRect/>
          </a:stretch>
        </p:blipFill>
        <p:spPr>
          <a:xfrm>
            <a:off x="5791200" y="1905000"/>
            <a:ext cx="1600200" cy="520436"/>
          </a:xfrm>
          <a:prstGeom prst="rect">
            <a:avLst/>
          </a:prstGeom>
        </p:spPr>
      </p:pic>
      <p:sp>
        <p:nvSpPr>
          <p:cNvPr id="10" name="TextBox 9"/>
          <p:cNvSpPr txBox="1"/>
          <p:nvPr/>
        </p:nvSpPr>
        <p:spPr>
          <a:xfrm>
            <a:off x="5308022" y="2412177"/>
            <a:ext cx="2576346" cy="584775"/>
          </a:xfrm>
          <a:prstGeom prst="rect">
            <a:avLst/>
          </a:prstGeom>
          <a:solidFill>
            <a:schemeClr val="bg1">
              <a:lumMod val="65000"/>
              <a:lumOff val="35000"/>
            </a:schemeClr>
          </a:solidFill>
        </p:spPr>
        <p:txBody>
          <a:bodyPr wrap="square" rtlCol="0">
            <a:spAutoFit/>
          </a:bodyPr>
          <a:lstStyle/>
          <a:p>
            <a:r>
              <a:rPr lang="en-US" dirty="0" smtClean="0"/>
              <a:t> </a:t>
            </a:r>
            <a:r>
              <a:rPr lang="es-ES" sz="1400" dirty="0" smtClean="0"/>
              <a:t>Fórmula isotónica  de OPC-3 </a:t>
            </a:r>
          </a:p>
          <a:p>
            <a:r>
              <a:rPr lang="es-ES" sz="1400" dirty="0" smtClean="0"/>
              <a:t> </a:t>
            </a:r>
            <a:r>
              <a:rPr lang="en-US" sz="1400" dirty="0" err="1" smtClean="0"/>
              <a:t>Tabletas</a:t>
            </a:r>
            <a:r>
              <a:rPr lang="en-US" sz="1400" dirty="0" smtClean="0"/>
              <a:t> de OPC-3 </a:t>
            </a:r>
            <a:endParaRPr lang="es-ES" dirty="0"/>
          </a:p>
        </p:txBody>
      </p:sp>
      <p:sp>
        <p:nvSpPr>
          <p:cNvPr id="11" name="TextBox 10"/>
          <p:cNvSpPr txBox="1"/>
          <p:nvPr/>
        </p:nvSpPr>
        <p:spPr>
          <a:xfrm>
            <a:off x="860683" y="2628781"/>
            <a:ext cx="830997" cy="2528411"/>
          </a:xfrm>
          <a:prstGeom prst="rect">
            <a:avLst/>
          </a:prstGeom>
          <a:solidFill>
            <a:schemeClr val="bg2">
              <a:lumMod val="60000"/>
              <a:lumOff val="40000"/>
            </a:schemeClr>
          </a:solidFill>
        </p:spPr>
        <p:txBody>
          <a:bodyPr vert="vert270" wrap="square" rtlCol="0">
            <a:spAutoFit/>
          </a:bodyPr>
          <a:lstStyle/>
          <a:p>
            <a:r>
              <a:rPr lang="es-ES" sz="1400" dirty="0" smtClean="0"/>
              <a:t>Línea básica de la tasa de reducción radical del plasma (unidades por minuto)</a:t>
            </a:r>
            <a:endParaRPr lang="es-ES" dirty="0"/>
          </a:p>
        </p:txBody>
      </p:sp>
      <p:sp>
        <p:nvSpPr>
          <p:cNvPr id="12" name="TextBox 11"/>
          <p:cNvSpPr txBox="1"/>
          <p:nvPr/>
        </p:nvSpPr>
        <p:spPr>
          <a:xfrm>
            <a:off x="2075776" y="5394702"/>
            <a:ext cx="696024" cy="338554"/>
          </a:xfrm>
          <a:prstGeom prst="rect">
            <a:avLst/>
          </a:prstGeom>
          <a:solidFill>
            <a:schemeClr val="tx1">
              <a:lumMod val="50000"/>
            </a:schemeClr>
          </a:solidFill>
        </p:spPr>
        <p:txBody>
          <a:bodyPr wrap="none" rtlCol="0">
            <a:spAutoFit/>
          </a:bodyPr>
          <a:lstStyle/>
          <a:p>
            <a:r>
              <a:rPr lang="es-ES" sz="1600" dirty="0" smtClean="0"/>
              <a:t>Inicio</a:t>
            </a:r>
            <a:endParaRPr lang="es-ES" sz="1600" dirty="0"/>
          </a:p>
        </p:txBody>
      </p:sp>
      <p:sp>
        <p:nvSpPr>
          <p:cNvPr id="13" name="TextBox 12"/>
          <p:cNvSpPr txBox="1"/>
          <p:nvPr/>
        </p:nvSpPr>
        <p:spPr>
          <a:xfrm>
            <a:off x="3563888" y="5805264"/>
            <a:ext cx="3456395" cy="369332"/>
          </a:xfrm>
          <a:prstGeom prst="rect">
            <a:avLst/>
          </a:prstGeom>
          <a:solidFill>
            <a:schemeClr val="bg2"/>
          </a:solidFill>
        </p:spPr>
        <p:txBody>
          <a:bodyPr wrap="none" rtlCol="0">
            <a:spAutoFit/>
          </a:bodyPr>
          <a:lstStyle/>
          <a:p>
            <a:r>
              <a:rPr lang="es-ES" dirty="0" smtClean="0"/>
              <a:t> </a:t>
            </a:r>
            <a:r>
              <a:rPr lang="es-ES" sz="1600" dirty="0" smtClean="0"/>
              <a:t>Tiempo posterior al consumo (min)</a:t>
            </a:r>
            <a:endParaRPr lang="es-ES" sz="1600" dirty="0"/>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rrowheads="1"/>
          </p:cNvSpPr>
          <p:nvPr>
            <p:ph type="title"/>
          </p:nvPr>
        </p:nvSpPr>
        <p:spPr/>
        <p:txBody>
          <a:bodyPr/>
          <a:lstStyle/>
          <a:p>
            <a:pPr eaLnBrk="1" fontAlgn="auto" hangingPunct="1">
              <a:spcAft>
                <a:spcPts val="0"/>
              </a:spcAft>
              <a:defRPr/>
            </a:pPr>
            <a:r>
              <a:rPr lang="en-US" dirty="0" err="1" smtClean="0"/>
              <a:t>Desventajas</a:t>
            </a:r>
            <a:r>
              <a:rPr lang="en-US" dirty="0" smtClean="0"/>
              <a:t> de </a:t>
            </a:r>
            <a:r>
              <a:rPr lang="en-US" dirty="0" err="1" smtClean="0"/>
              <a:t>las</a:t>
            </a:r>
            <a:r>
              <a:rPr lang="en-US" dirty="0" smtClean="0"/>
              <a:t> </a:t>
            </a:r>
            <a:r>
              <a:rPr lang="en-US" dirty="0" err="1" smtClean="0"/>
              <a:t>píldoras</a:t>
            </a:r>
            <a:endParaRPr lang="en-US" dirty="0" smtClean="0"/>
          </a:p>
        </p:txBody>
      </p:sp>
      <p:sp>
        <p:nvSpPr>
          <p:cNvPr id="20483" name="Rectangle 3"/>
          <p:cNvSpPr>
            <a:spLocks noGrp="1" noChangeArrowheads="1"/>
          </p:cNvSpPr>
          <p:nvPr>
            <p:ph type="body" idx="1"/>
          </p:nvPr>
        </p:nvSpPr>
        <p:spPr>
          <a:xfrm>
            <a:off x="457200" y="1528763"/>
            <a:ext cx="8229600" cy="4708525"/>
          </a:xfrm>
        </p:spPr>
        <p:txBody>
          <a:bodyPr/>
          <a:lstStyle/>
          <a:p>
            <a:pPr eaLnBrk="1" hangingPunct="1"/>
            <a:r>
              <a:rPr lang="es-ES" smtClean="0"/>
              <a:t>No se disuelven por completo antes de pasar al tracto intestinal</a:t>
            </a:r>
          </a:p>
          <a:p>
            <a:pPr eaLnBrk="1" hangingPunct="1"/>
            <a:r>
              <a:rPr lang="es-ES" smtClean="0"/>
              <a:t>Pueden quedar atrapadas en los pliegues del estómago</a:t>
            </a:r>
          </a:p>
          <a:p>
            <a:pPr eaLnBrk="1" hangingPunct="1"/>
            <a:r>
              <a:rPr lang="es-ES" smtClean="0"/>
              <a:t> Estando ya en el estómago se desperdician debido a la ingesta de agua</a:t>
            </a:r>
          </a:p>
          <a:p>
            <a:pPr eaLnBrk="1" hangingPunct="1"/>
            <a:r>
              <a:rPr lang="es-ES" smtClean="0"/>
              <a:t> Los ingredientes activos no se absorben por completo</a:t>
            </a:r>
          </a:p>
          <a:p>
            <a:pPr eaLnBrk="1" hangingPunct="1"/>
            <a:r>
              <a:rPr lang="es-ES" smtClean="0"/>
              <a:t> Las zonas de absorción se saturan</a:t>
            </a:r>
          </a:p>
        </p:txBody>
      </p:sp>
      <p:sp>
        <p:nvSpPr>
          <p:cNvPr id="20484" name="Text Box 4"/>
          <p:cNvSpPr txBox="1">
            <a:spLocks noChangeArrowheads="1"/>
          </p:cNvSpPr>
          <p:nvPr/>
        </p:nvSpPr>
        <p:spPr bwMode="auto">
          <a:xfrm>
            <a:off x="990600" y="6019800"/>
            <a:ext cx="7620000" cy="274638"/>
          </a:xfrm>
          <a:prstGeom prst="rect">
            <a:avLst/>
          </a:prstGeom>
          <a:noFill/>
          <a:ln w="9525">
            <a:noFill/>
            <a:miter lim="800000"/>
            <a:headEnd/>
            <a:tailEnd/>
          </a:ln>
        </p:spPr>
        <p:txBody>
          <a:bodyPr>
            <a:spAutoFit/>
          </a:bodyPr>
          <a:lstStyle/>
          <a:p>
            <a:pPr>
              <a:spcBef>
                <a:spcPct val="50000"/>
              </a:spcBef>
            </a:pPr>
            <a:r>
              <a:rPr lang="en-US" sz="1200">
                <a:latin typeface="Book Antiqua" pitchFamily="18" charset="0"/>
              </a:rPr>
              <a:t>D.Y. Graham et al What Happens to Tablets and Capsules in the Stomach…J. Pharm. Sci.  1990, Vol. 79, No. 5 pp 420 - 424</a:t>
            </a:r>
          </a:p>
        </p:txBody>
      </p:sp>
      <p:sp>
        <p:nvSpPr>
          <p:cNvPr id="20485" name="Date Placeholder 1"/>
          <p:cNvSpPr>
            <a:spLocks noGrp="1"/>
          </p:cNvSpPr>
          <p:nvPr>
            <p:ph type="dt" sz="quarter" idx="10"/>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D22D50C4-4B88-4351-95CB-5C3681BC1906}" type="datetime1">
              <a:rPr lang="en-US" smtClean="0"/>
              <a:pPr fontAlgn="base">
                <a:spcBef>
                  <a:spcPct val="0"/>
                </a:spcBef>
                <a:spcAft>
                  <a:spcPct val="0"/>
                </a:spcAft>
                <a:defRPr/>
              </a:pPr>
              <a:t>2/27/2015</a:t>
            </a:fld>
            <a:endParaRPr lang="en-US" smtClean="0"/>
          </a:p>
        </p:txBody>
      </p:sp>
      <p:sp>
        <p:nvSpPr>
          <p:cNvPr id="20486" name="Slide Number Placeholder 3"/>
          <p:cNvSpPr>
            <a:spLocks noGrp="1"/>
          </p:cNvSpPr>
          <p:nvPr>
            <p:ph type="sldNum" sz="quarter" idx="12"/>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8A877CE5-C007-4938-9F2A-AF3C1F7B84BE}" type="slidenum">
              <a:rPr lang="en-US" smtClean="0"/>
              <a:pPr fontAlgn="base">
                <a:spcBef>
                  <a:spcPct val="0"/>
                </a:spcBef>
                <a:spcAft>
                  <a:spcPct val="0"/>
                </a:spcAft>
                <a:defRPr/>
              </a:pPr>
              <a:t>7</a:t>
            </a:fld>
            <a:endParaRPr lang="en-US" smtClean="0"/>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Rot="1" noChangeArrowheads="1"/>
          </p:cNvSpPr>
          <p:nvPr>
            <p:ph type="title"/>
          </p:nvPr>
        </p:nvSpPr>
        <p:spPr>
          <a:xfrm>
            <a:off x="1403648" y="274638"/>
            <a:ext cx="7283152" cy="1143000"/>
          </a:xfrm>
        </p:spPr>
        <p:txBody>
          <a:bodyPr/>
          <a:lstStyle/>
          <a:p>
            <a:pPr algn="l" eaLnBrk="1" fontAlgn="auto" hangingPunct="1">
              <a:spcAft>
                <a:spcPts val="0"/>
              </a:spcAft>
              <a:defRPr/>
            </a:pPr>
            <a:r>
              <a:rPr lang="en-US" dirty="0" err="1" smtClean="0"/>
              <a:t>Ventajas</a:t>
            </a:r>
            <a:r>
              <a:rPr lang="en-US" dirty="0" smtClean="0"/>
              <a:t> de</a:t>
            </a:r>
            <a:endParaRPr lang="en-US" dirty="0" smtClean="0">
              <a:solidFill>
                <a:srgbClr val="FF0066"/>
              </a:solidFill>
            </a:endParaRPr>
          </a:p>
        </p:txBody>
      </p:sp>
      <p:sp>
        <p:nvSpPr>
          <p:cNvPr id="294915" name="Rectangle 3"/>
          <p:cNvSpPr>
            <a:spLocks noGrp="1" noChangeArrowheads="1"/>
          </p:cNvSpPr>
          <p:nvPr>
            <p:ph idx="1"/>
          </p:nvPr>
        </p:nvSpPr>
        <p:spPr/>
        <p:txBody>
          <a:bodyPr>
            <a:normAutofit fontScale="92500"/>
          </a:bodyPr>
          <a:lstStyle/>
          <a:p>
            <a:pPr marL="548640" indent="-411480" eaLnBrk="1" fontAlgn="auto" hangingPunct="1">
              <a:spcAft>
                <a:spcPts val="0"/>
              </a:spcAft>
              <a:buClr>
                <a:schemeClr val="tx1">
                  <a:shade val="95000"/>
                </a:schemeClr>
              </a:buClr>
              <a:buFont typeface="Wingdings 2"/>
              <a:buNone/>
              <a:defRPr/>
            </a:pPr>
            <a:r>
              <a:rPr lang="es-MX" dirty="0" smtClean="0"/>
              <a:t>Los productos Isotonix :</a:t>
            </a:r>
          </a:p>
          <a:p>
            <a:pPr marL="548640" indent="-411480" eaLnBrk="1" fontAlgn="auto" hangingPunct="1">
              <a:spcAft>
                <a:spcPts val="0"/>
              </a:spcAft>
              <a:buClr>
                <a:schemeClr val="tx1">
                  <a:shade val="95000"/>
                </a:schemeClr>
              </a:buClr>
              <a:buFont typeface="Wingdings 2"/>
              <a:buChar char=""/>
              <a:defRPr/>
            </a:pPr>
            <a:r>
              <a:rPr lang="es-MX" dirty="0" smtClean="0"/>
              <a:t>Liberan los nutrientes en mayor concentración</a:t>
            </a:r>
          </a:p>
          <a:p>
            <a:pPr marL="548640" indent="-411480" eaLnBrk="1" fontAlgn="auto" hangingPunct="1">
              <a:spcAft>
                <a:spcPts val="0"/>
              </a:spcAft>
              <a:buClr>
                <a:schemeClr val="tx1">
                  <a:shade val="95000"/>
                </a:schemeClr>
              </a:buClr>
              <a:buFont typeface="Wingdings 2"/>
              <a:buChar char=""/>
              <a:defRPr/>
            </a:pPr>
            <a:r>
              <a:rPr lang="es-MX" dirty="0" smtClean="0"/>
              <a:t>La absorción es rápida pero controlada</a:t>
            </a:r>
          </a:p>
          <a:p>
            <a:pPr marL="548640" indent="-411480" eaLnBrk="1" fontAlgn="auto" hangingPunct="1">
              <a:spcAft>
                <a:spcPts val="0"/>
              </a:spcAft>
              <a:buClr>
                <a:schemeClr val="tx1">
                  <a:shade val="95000"/>
                </a:schemeClr>
              </a:buClr>
              <a:buFont typeface="Wingdings 2"/>
              <a:buChar char=""/>
              <a:defRPr/>
            </a:pPr>
            <a:r>
              <a:rPr lang="es-MX" dirty="0" smtClean="0"/>
              <a:t>Tienen retardantes para proteger los nutrientes de la degradación  causada por el ácido clorhídrico en el estómago </a:t>
            </a:r>
          </a:p>
          <a:p>
            <a:pPr marL="548640" indent="-411480" eaLnBrk="1" fontAlgn="auto" hangingPunct="1">
              <a:spcAft>
                <a:spcPts val="0"/>
              </a:spcAft>
              <a:buClr>
                <a:schemeClr val="tx1">
                  <a:shade val="95000"/>
                </a:schemeClr>
              </a:buClr>
              <a:buFont typeface="Wingdings 2"/>
              <a:buChar char=""/>
              <a:defRPr/>
            </a:pPr>
            <a:r>
              <a:rPr lang="es-MX" dirty="0" smtClean="0"/>
              <a:t>Mejoran la absorción de los ingredientes activos</a:t>
            </a:r>
          </a:p>
          <a:p>
            <a:pPr marL="548640" indent="-411480" eaLnBrk="1" fontAlgn="auto" hangingPunct="1">
              <a:spcAft>
                <a:spcPts val="0"/>
              </a:spcAft>
              <a:buClr>
                <a:schemeClr val="tx1">
                  <a:shade val="95000"/>
                </a:schemeClr>
              </a:buClr>
              <a:buFont typeface="Wingdings 2"/>
              <a:buChar char=""/>
              <a:defRPr/>
            </a:pPr>
            <a:r>
              <a:rPr lang="es-MX" dirty="0" smtClean="0"/>
              <a:t>No maltratan el organismo</a:t>
            </a:r>
          </a:p>
          <a:p>
            <a:pPr marL="548640" indent="-411480" eaLnBrk="1" fontAlgn="auto" hangingPunct="1">
              <a:spcAft>
                <a:spcPts val="0"/>
              </a:spcAft>
              <a:buClr>
                <a:schemeClr val="tx1">
                  <a:shade val="95000"/>
                </a:schemeClr>
              </a:buClr>
              <a:buFont typeface="Wingdings 2"/>
              <a:buChar char=""/>
              <a:defRPr/>
            </a:pPr>
            <a:r>
              <a:rPr lang="es-MX" dirty="0" smtClean="0"/>
              <a:t>Ideales para personas con problemas digestivos o con dificultades para tragar</a:t>
            </a:r>
          </a:p>
        </p:txBody>
      </p:sp>
      <p:sp>
        <p:nvSpPr>
          <p:cNvPr id="21508" name="Date Placeholder 1"/>
          <p:cNvSpPr>
            <a:spLocks noGrp="1"/>
          </p:cNvSpPr>
          <p:nvPr>
            <p:ph type="dt" sz="quarter" idx="10"/>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71CA6522-2BDF-4ABA-AF4F-6BB44AEF9147}" type="datetime1">
              <a:rPr lang="en-US" smtClean="0"/>
              <a:pPr fontAlgn="base">
                <a:spcBef>
                  <a:spcPct val="0"/>
                </a:spcBef>
                <a:spcAft>
                  <a:spcPct val="0"/>
                </a:spcAft>
                <a:defRPr/>
              </a:pPr>
              <a:t>2/27/2015</a:t>
            </a:fld>
            <a:endParaRPr lang="en-US" dirty="0" smtClean="0"/>
          </a:p>
        </p:txBody>
      </p:sp>
      <p:sp>
        <p:nvSpPr>
          <p:cNvPr id="21509" name="Slide Number Placeholder 3"/>
          <p:cNvSpPr>
            <a:spLocks noGrp="1"/>
          </p:cNvSpPr>
          <p:nvPr>
            <p:ph type="sldNum" sz="quarter" idx="12"/>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D4CC675C-5EC8-414B-B94D-206138C9293D}" type="slidenum">
              <a:rPr lang="en-US" smtClean="0"/>
              <a:pPr fontAlgn="base">
                <a:spcBef>
                  <a:spcPct val="0"/>
                </a:spcBef>
                <a:spcAft>
                  <a:spcPct val="0"/>
                </a:spcAft>
                <a:defRPr/>
              </a:pPr>
              <a:t>8</a:t>
            </a:fld>
            <a:endParaRPr lang="en-US" dirty="0" smtClean="0"/>
          </a:p>
        </p:txBody>
      </p:sp>
      <p:pic>
        <p:nvPicPr>
          <p:cNvPr id="21510" name="Picture 8" descr="GBR_ENG_isotonixLogoWhiteGreen_0112.png"/>
          <p:cNvPicPr>
            <a:picLocks noChangeAspect="1"/>
          </p:cNvPicPr>
          <p:nvPr/>
        </p:nvPicPr>
        <p:blipFill>
          <a:blip r:embed="rId3"/>
          <a:srcRect/>
          <a:stretch>
            <a:fillRect/>
          </a:stretch>
        </p:blipFill>
        <p:spPr bwMode="auto">
          <a:xfrm>
            <a:off x="4962525" y="333375"/>
            <a:ext cx="2633663" cy="9048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57200" y="188640"/>
            <a:ext cx="8229600" cy="715962"/>
          </a:xfrm>
          <a:solidFill>
            <a:schemeClr val="accent6">
              <a:lumMod val="75000"/>
            </a:schemeClr>
          </a:solidFill>
        </p:spPr>
        <p:txBody>
          <a:bodyPr>
            <a:noAutofit/>
          </a:bodyPr>
          <a:lstStyle/>
          <a:p>
            <a:pPr eaLnBrk="1" fontAlgn="auto" hangingPunct="1">
              <a:spcAft>
                <a:spcPts val="0"/>
              </a:spcAft>
              <a:defRPr/>
            </a:pPr>
            <a:r>
              <a:rPr lang="en-US" sz="2400" dirty="0" smtClean="0">
                <a:solidFill>
                  <a:srgbClr val="FFC000"/>
                </a:solidFill>
              </a:rPr>
              <a:t>PONGA A LOS RADICALES LIBRES EN SU LUGAR</a:t>
            </a:r>
            <a:endParaRPr lang="en-US" sz="3200" dirty="0">
              <a:solidFill>
                <a:srgbClr val="FFC000"/>
              </a:solidFill>
            </a:endParaRPr>
          </a:p>
        </p:txBody>
      </p:sp>
      <p:sp>
        <p:nvSpPr>
          <p:cNvPr id="23555" name="Content Placeholder 15"/>
          <p:cNvSpPr>
            <a:spLocks noGrp="1"/>
          </p:cNvSpPr>
          <p:nvPr>
            <p:ph sz="half" idx="1"/>
          </p:nvPr>
        </p:nvSpPr>
        <p:spPr>
          <a:xfrm>
            <a:off x="373856" y="2409056"/>
            <a:ext cx="4419600" cy="2316088"/>
          </a:xfrm>
        </p:spPr>
        <p:txBody>
          <a:bodyPr/>
          <a:lstStyle/>
          <a:p>
            <a:pPr eaLnBrk="1" hangingPunct="1"/>
            <a:r>
              <a:rPr lang="en-US" dirty="0" err="1" smtClean="0"/>
              <a:t>Contiene</a:t>
            </a:r>
            <a:r>
              <a:rPr lang="en-US" dirty="0" smtClean="0"/>
              <a:t> </a:t>
            </a:r>
            <a:r>
              <a:rPr lang="es-ES" dirty="0" smtClean="0"/>
              <a:t>la única forma isotónica de </a:t>
            </a:r>
            <a:r>
              <a:rPr lang="es-ES" dirty="0" err="1" smtClean="0"/>
              <a:t>Pycnogenol</a:t>
            </a:r>
            <a:r>
              <a:rPr lang="es-ES" dirty="0" smtClean="0"/>
              <a:t>  que existe a nivel mundial.</a:t>
            </a:r>
          </a:p>
          <a:p>
            <a:pPr eaLnBrk="1" hangingPunct="1"/>
            <a:endParaRPr lang="en-US" dirty="0" smtClean="0"/>
          </a:p>
          <a:p>
            <a:pPr eaLnBrk="1" hangingPunct="1"/>
            <a:endParaRPr lang="en-US" dirty="0" smtClean="0"/>
          </a:p>
        </p:txBody>
      </p:sp>
      <p:pic>
        <p:nvPicPr>
          <p:cNvPr id="23556" name="Content Placeholder 21" descr="CAN_isotonix_opc3_211.png"/>
          <p:cNvPicPr>
            <a:picLocks noGrp="1" noChangeAspect="1"/>
          </p:cNvPicPr>
          <p:nvPr>
            <p:ph sz="half" idx="2"/>
          </p:nvPr>
        </p:nvPicPr>
        <p:blipFill>
          <a:blip r:embed="rId3"/>
          <a:srcRect/>
          <a:stretch>
            <a:fillRect/>
          </a:stretch>
        </p:blipFill>
        <p:spPr>
          <a:xfrm>
            <a:off x="5938655" y="1942653"/>
            <a:ext cx="2612810" cy="3934619"/>
          </a:xfrm>
        </p:spPr>
      </p:pic>
      <p:sp>
        <p:nvSpPr>
          <p:cNvPr id="23557" name="Date Placeholder 1"/>
          <p:cNvSpPr>
            <a:spLocks noGrp="1"/>
          </p:cNvSpPr>
          <p:nvPr>
            <p:ph type="dt" sz="quarter" idx="10"/>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FA51B6C9-D7DD-4AD9-B3F5-10AAB9A790C0}" type="datetime1">
              <a:rPr lang="en-US" smtClean="0"/>
              <a:pPr fontAlgn="base">
                <a:spcBef>
                  <a:spcPct val="0"/>
                </a:spcBef>
                <a:spcAft>
                  <a:spcPct val="0"/>
                </a:spcAft>
                <a:defRPr/>
              </a:pPr>
              <a:t>2/27/2015</a:t>
            </a:fld>
            <a:endParaRPr lang="en-US" smtClean="0"/>
          </a:p>
        </p:txBody>
      </p:sp>
      <p:sp>
        <p:nvSpPr>
          <p:cNvPr id="23558" name="Slide Number Placeholder 3"/>
          <p:cNvSpPr>
            <a:spLocks noGrp="1"/>
          </p:cNvSpPr>
          <p:nvPr>
            <p:ph type="sldNum" sz="quarter" idx="12"/>
          </p:nvPr>
        </p:nvSpPr>
        <p:spPr bwMode="auto">
          <a:ln>
            <a:miter lim="800000"/>
            <a:headEnd/>
            <a:tailEnd/>
          </a:ln>
        </p:spPr>
        <p:txBody>
          <a:bodyPr wrap="square" tIns="45720" bIns="45720" numCol="1" anchorCtr="0" compatLnSpc="1">
            <a:prstTxWarp prst="textNoShape">
              <a:avLst/>
            </a:prstTxWarp>
          </a:bodyPr>
          <a:lstStyle/>
          <a:p>
            <a:pPr fontAlgn="base">
              <a:spcBef>
                <a:spcPct val="0"/>
              </a:spcBef>
              <a:spcAft>
                <a:spcPct val="0"/>
              </a:spcAft>
              <a:defRPr/>
            </a:pPr>
            <a:fld id="{62DE347E-B3C4-4E7E-9D6A-CD0064EAE0CF}" type="slidenum">
              <a:rPr lang="en-US" smtClean="0"/>
              <a:pPr fontAlgn="base">
                <a:spcBef>
                  <a:spcPct val="0"/>
                </a:spcBef>
                <a:spcAft>
                  <a:spcPct val="0"/>
                </a:spcAft>
                <a:defRPr/>
              </a:pPr>
              <a:t>9</a:t>
            </a:fld>
            <a:endParaRPr lang="en-US" smtClean="0"/>
          </a:p>
        </p:txBody>
      </p:sp>
      <p:sp>
        <p:nvSpPr>
          <p:cNvPr id="20" name="Title 14"/>
          <p:cNvSpPr txBox="1">
            <a:spLocks/>
          </p:cNvSpPr>
          <p:nvPr/>
        </p:nvSpPr>
        <p:spPr>
          <a:xfrm>
            <a:off x="226005" y="1206624"/>
            <a:ext cx="8839200" cy="1142256"/>
          </a:xfrm>
          <a:prstGeom prst="rect">
            <a:avLst/>
          </a:prstGeom>
        </p:spPr>
        <p:txBody>
          <a:bodyPr anchor="ctr">
            <a:normAutofit fontScale="97500"/>
            <a:scene3d>
              <a:camera prst="orthographicFront"/>
              <a:lightRig rig="soft" dir="t">
                <a:rot lat="0" lon="0" rev="16800000"/>
              </a:lightRig>
            </a:scene3d>
            <a:sp3d prstMaterial="softEdge">
              <a:bevelT w="38100" h="38100"/>
            </a:sp3d>
          </a:bodyPr>
          <a:lstStyle/>
          <a:p>
            <a:pPr algn="ctr" fontAlgn="auto">
              <a:spcAft>
                <a:spcPts val="0"/>
              </a:spcAft>
              <a:defRPr/>
            </a:pPr>
            <a:r>
              <a:rPr lang="en-US" sz="3600" b="1" dirty="0">
                <a:ln w="6350">
                  <a:noFill/>
                </a:ln>
                <a:solidFill>
                  <a:srgbClr val="FFC000"/>
                </a:solidFill>
                <a:effectLst>
                  <a:outerShdw blurRad="114300" dist="101600" dir="2700000" algn="tl" rotWithShape="0">
                    <a:srgbClr val="000000">
                      <a:alpha val="40000"/>
                    </a:srgbClr>
                  </a:outerShdw>
                </a:effectLst>
                <a:latin typeface="+mj-lt"/>
                <a:ea typeface="+mj-ea"/>
                <a:cs typeface="+mj-cs"/>
              </a:rPr>
              <a:t>ISOTONIX </a:t>
            </a:r>
            <a:r>
              <a:rPr lang="en-US" sz="3600" b="1" dirty="0" smtClean="0">
                <a:ln w="6350">
                  <a:noFill/>
                </a:ln>
                <a:solidFill>
                  <a:srgbClr val="FFC000"/>
                </a:solidFill>
                <a:effectLst>
                  <a:outerShdw blurRad="114300" dist="101600" dir="2700000" algn="tl" rotWithShape="0">
                    <a:srgbClr val="000000">
                      <a:alpha val="40000"/>
                    </a:srgbClr>
                  </a:outerShdw>
                </a:effectLst>
                <a:latin typeface="+mj-lt"/>
                <a:ea typeface="+mj-ea"/>
                <a:cs typeface="+mj-cs"/>
              </a:rPr>
              <a:t>OPC-3 </a:t>
            </a:r>
          </a:p>
          <a:p>
            <a:pPr algn="ctr" fontAlgn="auto">
              <a:spcAft>
                <a:spcPts val="0"/>
              </a:spcAft>
              <a:defRPr/>
            </a:pPr>
            <a:r>
              <a:rPr lang="en-US" sz="3100" b="1" dirty="0" smtClean="0">
                <a:ln w="6350">
                  <a:noFill/>
                </a:ln>
                <a:solidFill>
                  <a:srgbClr val="FFC000"/>
                </a:solidFill>
                <a:effectLst>
                  <a:outerShdw blurRad="114300" dist="101600" dir="2700000" algn="tl" rotWithShape="0">
                    <a:srgbClr val="000000">
                      <a:alpha val="40000"/>
                    </a:srgbClr>
                  </a:outerShdw>
                </a:effectLst>
                <a:latin typeface="+mj-lt"/>
                <a:ea typeface="+mj-ea"/>
                <a:cs typeface="+mj-cs"/>
              </a:rPr>
              <a:t>Para </a:t>
            </a:r>
            <a:r>
              <a:rPr lang="en-US" sz="3100" b="1" dirty="0" err="1" smtClean="0">
                <a:ln w="6350">
                  <a:noFill/>
                </a:ln>
                <a:solidFill>
                  <a:srgbClr val="FFC000"/>
                </a:solidFill>
                <a:effectLst>
                  <a:outerShdw blurRad="114300" dist="101600" dir="2700000" algn="tl" rotWithShape="0">
                    <a:srgbClr val="000000">
                      <a:alpha val="40000"/>
                    </a:srgbClr>
                  </a:outerShdw>
                </a:effectLst>
                <a:latin typeface="+mj-lt"/>
                <a:ea typeface="+mj-ea"/>
                <a:cs typeface="+mj-cs"/>
              </a:rPr>
              <a:t>Adultos</a:t>
            </a:r>
            <a:r>
              <a:rPr lang="en-US" sz="3100" b="1" dirty="0" smtClean="0">
                <a:ln w="6350">
                  <a:noFill/>
                </a:ln>
                <a:solidFill>
                  <a:srgbClr val="FFC000"/>
                </a:solidFill>
                <a:effectLst>
                  <a:outerShdw blurRad="114300" dist="101600" dir="2700000" algn="tl" rotWithShape="0">
                    <a:srgbClr val="000000">
                      <a:alpha val="40000"/>
                    </a:srgbClr>
                  </a:outerShdw>
                </a:effectLst>
                <a:latin typeface="+mj-lt"/>
                <a:ea typeface="+mj-ea"/>
                <a:cs typeface="+mj-cs"/>
              </a:rPr>
              <a:t> y </a:t>
            </a:r>
            <a:r>
              <a:rPr lang="en-US" sz="3100" b="1" dirty="0" err="1" smtClean="0">
                <a:ln w="6350">
                  <a:noFill/>
                </a:ln>
                <a:solidFill>
                  <a:srgbClr val="FFC000"/>
                </a:solidFill>
                <a:effectLst>
                  <a:outerShdw blurRad="114300" dist="101600" dir="2700000" algn="tl" rotWithShape="0">
                    <a:srgbClr val="000000">
                      <a:alpha val="40000"/>
                    </a:srgbClr>
                  </a:outerShdw>
                </a:effectLst>
                <a:latin typeface="+mj-lt"/>
                <a:ea typeface="+mj-ea"/>
                <a:cs typeface="+mj-cs"/>
              </a:rPr>
              <a:t>Niños</a:t>
            </a:r>
            <a:endParaRPr lang="en-US" sz="3100" b="1" dirty="0" smtClean="0">
              <a:ln w="6350">
                <a:noFill/>
              </a:ln>
              <a:solidFill>
                <a:srgbClr val="FFC000"/>
              </a:solidFill>
              <a:effectLst>
                <a:outerShdw blurRad="114300" dist="101600" dir="2700000" algn="tl" rotWithShape="0">
                  <a:srgbClr val="000000">
                    <a:alpha val="40000"/>
                  </a:srgbClr>
                </a:outerShdw>
              </a:effectLst>
              <a:latin typeface="+mj-lt"/>
              <a:ea typeface="+mj-ea"/>
              <a:cs typeface="+mj-cs"/>
            </a:endParaRPr>
          </a:p>
          <a:p>
            <a:pPr algn="ctr" fontAlgn="auto">
              <a:spcAft>
                <a:spcPts val="0"/>
              </a:spcAft>
              <a:defRPr/>
            </a:pPr>
            <a:endParaRPr lang="en-US" sz="3200" dirty="0">
              <a:solidFill>
                <a:srgbClr val="FFC000"/>
              </a:solidFill>
              <a:latin typeface="Lucida Sans (Headings)"/>
              <a:cs typeface="+mn-cs"/>
            </a:endParaRPr>
          </a:p>
        </p:txBody>
      </p:sp>
      <p:sp>
        <p:nvSpPr>
          <p:cNvPr id="23560" name="TextBox 20"/>
          <p:cNvSpPr txBox="1">
            <a:spLocks noChangeArrowheads="1"/>
          </p:cNvSpPr>
          <p:nvPr/>
        </p:nvSpPr>
        <p:spPr bwMode="auto">
          <a:xfrm>
            <a:off x="900113" y="5589240"/>
            <a:ext cx="7786687" cy="646112"/>
          </a:xfrm>
          <a:prstGeom prst="rect">
            <a:avLst/>
          </a:prstGeom>
          <a:noFill/>
          <a:ln w="9525">
            <a:noFill/>
            <a:miter lim="800000"/>
            <a:headEnd/>
            <a:tailEnd/>
          </a:ln>
        </p:spPr>
        <p:txBody>
          <a:bodyPr>
            <a:spAutoFit/>
          </a:bodyPr>
          <a:lstStyle/>
          <a:p>
            <a:r>
              <a:rPr lang="en-US" dirty="0">
                <a:latin typeface="Book Antiqua" pitchFamily="18" charset="0"/>
              </a:rPr>
              <a:t>90 </a:t>
            </a:r>
            <a:r>
              <a:rPr lang="en-US" dirty="0" err="1" smtClean="0">
                <a:latin typeface="Book Antiqua" pitchFamily="18" charset="0"/>
              </a:rPr>
              <a:t>Porciones</a:t>
            </a:r>
            <a:r>
              <a:rPr lang="en-US" dirty="0" smtClean="0">
                <a:latin typeface="Book Antiqua" pitchFamily="18" charset="0"/>
              </a:rPr>
              <a:t>. </a:t>
            </a:r>
            <a:r>
              <a:rPr lang="en-US" dirty="0" err="1">
                <a:latin typeface="Book Antiqua" pitchFamily="18" charset="0"/>
              </a:rPr>
              <a:t>Código</a:t>
            </a:r>
            <a:r>
              <a:rPr lang="en-US" dirty="0">
                <a:latin typeface="Book Antiqua" pitchFamily="18" charset="0"/>
              </a:rPr>
              <a:t> </a:t>
            </a:r>
            <a:r>
              <a:rPr lang="en-US" dirty="0" smtClean="0">
                <a:latin typeface="Book Antiqua" pitchFamily="18" charset="0"/>
              </a:rPr>
              <a:t>EU13009  CU </a:t>
            </a:r>
            <a:r>
              <a:rPr lang="en-US" dirty="0">
                <a:latin typeface="Book Antiqua" pitchFamily="18" charset="0"/>
              </a:rPr>
              <a:t>€</a:t>
            </a:r>
            <a:r>
              <a:rPr lang="en-US" dirty="0" smtClean="0">
                <a:latin typeface="Book Antiqua" pitchFamily="18" charset="0"/>
              </a:rPr>
              <a:t>43,86  PVS €61,40 </a:t>
            </a:r>
            <a:r>
              <a:rPr lang="en-US" dirty="0">
                <a:latin typeface="Book Antiqua" pitchFamily="18" charset="0"/>
              </a:rPr>
              <a:t> </a:t>
            </a:r>
            <a:r>
              <a:rPr lang="en-US" dirty="0" smtClean="0">
                <a:latin typeface="Book Antiqua" pitchFamily="18" charset="0"/>
              </a:rPr>
              <a:t>BV 39</a:t>
            </a:r>
            <a:endParaRPr lang="en-US" dirty="0">
              <a:latin typeface="Book Antiqua" pitchFamily="18" charset="0"/>
            </a:endParaRPr>
          </a:p>
          <a:p>
            <a:r>
              <a:rPr lang="en-US" dirty="0">
                <a:latin typeface="Book Antiqua" pitchFamily="18" charset="0"/>
              </a:rPr>
              <a:t>30 </a:t>
            </a:r>
            <a:r>
              <a:rPr lang="en-US" dirty="0" err="1" smtClean="0">
                <a:latin typeface="Book Antiqua" pitchFamily="18" charset="0"/>
              </a:rPr>
              <a:t>Porciones</a:t>
            </a:r>
            <a:r>
              <a:rPr lang="en-US" dirty="0">
                <a:latin typeface="Book Antiqua" pitchFamily="18" charset="0"/>
              </a:rPr>
              <a:t>.</a:t>
            </a:r>
            <a:r>
              <a:rPr lang="en-US" dirty="0" smtClean="0">
                <a:latin typeface="Book Antiqua" pitchFamily="18" charset="0"/>
              </a:rPr>
              <a:t> </a:t>
            </a:r>
            <a:r>
              <a:rPr lang="en-US" dirty="0" err="1">
                <a:latin typeface="Book Antiqua" pitchFamily="18" charset="0"/>
              </a:rPr>
              <a:t>Código</a:t>
            </a:r>
            <a:r>
              <a:rPr lang="en-US" dirty="0">
                <a:latin typeface="Book Antiqua" pitchFamily="18" charset="0"/>
              </a:rPr>
              <a:t> </a:t>
            </a:r>
            <a:r>
              <a:rPr lang="en-US" dirty="0" smtClean="0">
                <a:latin typeface="Book Antiqua" pitchFamily="18" charset="0"/>
              </a:rPr>
              <a:t>EU13007  CU €19,64  PVS €27,49</a:t>
            </a:r>
            <a:r>
              <a:rPr lang="en-US" dirty="0">
                <a:latin typeface="Book Antiqua" pitchFamily="18" charset="0"/>
              </a:rPr>
              <a:t> </a:t>
            </a:r>
            <a:r>
              <a:rPr lang="en-US" dirty="0" smtClean="0">
                <a:latin typeface="Book Antiqua" pitchFamily="18" charset="0"/>
              </a:rPr>
              <a:t> BV 15</a:t>
            </a:r>
            <a:endParaRPr lang="en-US" dirty="0">
              <a:latin typeface="Book Antiqua" pitchFamily="18" charset="0"/>
            </a:endParaRPr>
          </a:p>
        </p:txBody>
      </p:sp>
    </p:spTree>
  </p:cSld>
  <p:clrMapOvr>
    <a:masterClrMapping/>
  </p:clrMapOvr>
  <p:transition spd="med">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5867</TotalTime>
  <Words>5181</Words>
  <Application>Microsoft Office PowerPoint</Application>
  <PresentationFormat>On-screen Show (4:3)</PresentationFormat>
  <Paragraphs>651</Paragraphs>
  <Slides>48</Slides>
  <Notes>48</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Apex</vt:lpstr>
      <vt:lpstr>PRODUcTOS PARA LA SALUD y NUTRICIÓN DE</vt:lpstr>
      <vt:lpstr>PowerPoint Presentation</vt:lpstr>
      <vt:lpstr>El Poder de  </vt:lpstr>
      <vt:lpstr>PowerPoint Presentation</vt:lpstr>
      <vt:lpstr>PowerPoint Presentation</vt:lpstr>
      <vt:lpstr>¿Qué tan rápido es "rápido"?</vt:lpstr>
      <vt:lpstr>Desventajas de las píldoras</vt:lpstr>
      <vt:lpstr>Ventajas de</vt:lpstr>
      <vt:lpstr>PONGA A LOS RADICALES LIBRES EN SU LUGAR</vt:lpstr>
      <vt:lpstr>¿Qué hace que Isotonix OPC-3 sea un producto único? </vt:lpstr>
      <vt:lpstr>Ingredientes Clave:</vt:lpstr>
      <vt:lpstr>Ingredientes Clave:  (cont.)</vt:lpstr>
      <vt:lpstr>AÇAI PURO Y REFORZADO</vt:lpstr>
      <vt:lpstr>¿Qué hace que Isotonix Açai sea un producto único?</vt:lpstr>
      <vt:lpstr>Ingredientes Clave:</vt:lpstr>
      <vt:lpstr>AUMENTA TU VITAMINA B</vt:lpstr>
      <vt:lpstr>¿Qué hace que este sea un producto único?</vt:lpstr>
      <vt:lpstr>Ingredientes Clave:</vt:lpstr>
      <vt:lpstr>MEJOR ABSORCIÓN, MEJOR SALUD</vt:lpstr>
      <vt:lpstr>¿Qué hace que este producto sea único? </vt:lpstr>
      <vt:lpstr>Ingredientes Clave:</vt:lpstr>
      <vt:lpstr>Ingredientes Clave: (cont.)</vt:lpstr>
      <vt:lpstr>REESTABLEZCA EL EQUILIBRIO</vt:lpstr>
      <vt:lpstr>¿Qué hace que este producto sea único? </vt:lpstr>
      <vt:lpstr>Ingredientes Clave:</vt:lpstr>
      <vt:lpstr>Ingredientes Clave: (cont.)</vt:lpstr>
      <vt:lpstr>Ingredientes Clave: (cont.)</vt:lpstr>
      <vt:lpstr>Ingredientes Clave: (cont.)</vt:lpstr>
      <vt:lpstr>ESTIMULE SU INMUNIDAD</vt:lpstr>
      <vt:lpstr>¿Qué hace que el Isotonix Vitamina C sea un producto único?</vt:lpstr>
      <vt:lpstr>Ingredientes clave :</vt:lpstr>
      <vt:lpstr>OBTENGA UNA NUTRICIÓN TOTAL</vt:lpstr>
      <vt:lpstr>¿Qué hace al Isotonix Multivitaminas un producto único?</vt:lpstr>
      <vt:lpstr>Ingredientes Clave:</vt:lpstr>
      <vt:lpstr>BENEFICIOS MÁS ALLÁ DE LOS HUESOS</vt:lpstr>
      <vt:lpstr>¿Qué hace que este producto sea único?</vt:lpstr>
      <vt:lpstr>Ingredientes Clave:</vt:lpstr>
      <vt:lpstr>PIDA HOY MISMO SU ISOTONIX</vt:lpstr>
      <vt:lpstr>¿Por qué no todos nuestros productos son isotónicos?</vt:lpstr>
      <vt:lpstr>OTROS PRODUCTOS DE SALUD y NUTRICIÓN </vt:lpstr>
      <vt:lpstr>Ultimate Aloe</vt:lpstr>
      <vt:lpstr>Ultimate Aloe</vt:lpstr>
      <vt:lpstr>¿Qué hace al Ultimate Aloe un producto único?</vt:lpstr>
      <vt:lpstr>Omega III Esencial  Aceite de Pescado con Vitamina E</vt:lpstr>
      <vt:lpstr>Sobre Omega-3  (cont’d)</vt:lpstr>
      <vt:lpstr>Sobre los ácidos grasos omega-3</vt:lpstr>
      <vt:lpstr>¿Qué hace que este producto sea único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marketphilippines</dc:title>
  <dc:creator>Brandi Murphy</dc:creator>
  <cp:lastModifiedBy>Abe Lopez</cp:lastModifiedBy>
  <cp:revision>693</cp:revision>
  <dcterms:created xsi:type="dcterms:W3CDTF">2012-03-12T13:27:32Z</dcterms:created>
  <dcterms:modified xsi:type="dcterms:W3CDTF">2015-02-27T20:15:38Z</dcterms:modified>
</cp:coreProperties>
</file>